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handoutMasters/handoutMaster1.xml" ContentType="application/vnd.openxmlformats-officedocument.presentationml.handout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Authors.xml" ContentType="application/vnd.openxmlformats-officedocument.presentationml.commentAuthor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handoutMasterIdLst>
    <p:handoutMasterId r:id="rId17"/>
  </p:handoutMasterIdLst>
  <p:sldIdLst>
    <p:sldId id="379" r:id="rId2"/>
    <p:sldId id="317" r:id="rId3"/>
    <p:sldId id="368" r:id="rId4"/>
    <p:sldId id="357" r:id="rId5"/>
    <p:sldId id="356" r:id="rId6"/>
    <p:sldId id="366" r:id="rId7"/>
    <p:sldId id="387" r:id="rId8"/>
    <p:sldId id="393" r:id="rId9"/>
    <p:sldId id="388" r:id="rId10"/>
    <p:sldId id="389" r:id="rId11"/>
    <p:sldId id="358" r:id="rId12"/>
    <p:sldId id="395" r:id="rId13"/>
    <p:sldId id="382" r:id="rId14"/>
    <p:sldId id="378" r:id="rId15"/>
  </p:sldIdLst>
  <p:sldSz cx="9144000" cy="6858000" type="screen4x3"/>
  <p:notesSz cx="9940925" cy="6808788"/>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5" userDrawn="1">
          <p15:clr>
            <a:srgbClr val="A4A3A4"/>
          </p15:clr>
        </p15:guide>
        <p15:guide id="2" pos="313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ber, Karolina" initials="BK" lastIdx="1" clrIdx="0">
    <p:extLst>
      <p:ext uri="{19B8F6BF-5375-455C-9EA6-DF929625EA0E}">
        <p15:presenceInfo xmlns:p15="http://schemas.microsoft.com/office/powerpoint/2012/main" userId="S-1-5-21-842925246-1214440339-725345543-264925" providerId="AD"/>
      </p:ext>
    </p:extLst>
  </p:cmAuthor>
  <p:cmAuthor id="2" name="Toft, Holly" initials="TH" lastIdx="1" clrIdx="1">
    <p:extLst>
      <p:ext uri="{19B8F6BF-5375-455C-9EA6-DF929625EA0E}">
        <p15:presenceInfo xmlns:p15="http://schemas.microsoft.com/office/powerpoint/2012/main" userId="S-1-5-21-842925246-1214440339-725345543-216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D6826"/>
    <a:srgbClr val="D9D9D9"/>
    <a:srgbClr val="C1D82F"/>
    <a:srgbClr val="F2F2F2"/>
    <a:srgbClr val="00853F"/>
    <a:srgbClr val="B9D300"/>
    <a:srgbClr val="99FF99"/>
    <a:srgbClr val="33CC33"/>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70" autoAdjust="0"/>
    <p:restoredTop sz="77746" autoAdjust="0"/>
  </p:normalViewPr>
  <p:slideViewPr>
    <p:cSldViewPr>
      <p:cViewPr varScale="1">
        <p:scale>
          <a:sx n="94" d="100"/>
          <a:sy n="94" d="100"/>
        </p:scale>
        <p:origin x="2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17" d="100"/>
          <a:sy n="117" d="100"/>
        </p:scale>
        <p:origin x="-492" y="-102"/>
      </p:cViewPr>
      <p:guideLst>
        <p:guide orient="horz" pos="2145"/>
        <p:guide pos="313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207DC4-5415-40FF-A784-0283F24EDBC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5D6A4C78-EF59-4E42-8323-4D4314BB2162}">
      <dgm:prSet phldrT="[Text]"/>
      <dgm:spPr>
        <a:solidFill>
          <a:schemeClr val="bg1">
            <a:lumMod val="95000"/>
          </a:schemeClr>
        </a:solidFill>
      </dgm:spPr>
      <dgm:t>
        <a:bodyPr/>
        <a:lstStyle/>
        <a:p>
          <a:r>
            <a:rPr lang="en-US" dirty="0" smtClean="0">
              <a:solidFill>
                <a:srgbClr val="000000"/>
              </a:solidFill>
            </a:rPr>
            <a:t>Gangs</a:t>
          </a:r>
          <a:endParaRPr lang="en-US" dirty="0">
            <a:solidFill>
              <a:srgbClr val="000000"/>
            </a:solidFill>
          </a:endParaRPr>
        </a:p>
      </dgm:t>
    </dgm:pt>
    <dgm:pt modelId="{C05F8BC5-E090-4785-B0DD-BB34C6F424D9}" type="parTrans" cxnId="{4F541E49-3D22-4F62-8D08-4E2418995ABD}">
      <dgm:prSet/>
      <dgm:spPr/>
      <dgm:t>
        <a:bodyPr/>
        <a:lstStyle/>
        <a:p>
          <a:endParaRPr lang="en-US"/>
        </a:p>
      </dgm:t>
    </dgm:pt>
    <dgm:pt modelId="{3EA9BC9C-8C0E-4A1C-B90D-33625FD151FC}" type="sibTrans" cxnId="{4F541E49-3D22-4F62-8D08-4E2418995ABD}">
      <dgm:prSet/>
      <dgm:spPr/>
      <dgm:t>
        <a:bodyPr/>
        <a:lstStyle/>
        <a:p>
          <a:endParaRPr lang="en-US"/>
        </a:p>
      </dgm:t>
    </dgm:pt>
    <dgm:pt modelId="{7104106F-C2E3-4BB9-A607-CA5481249D7C}">
      <dgm:prSet phldrT="[Text]"/>
      <dgm:spPr>
        <a:solidFill>
          <a:srgbClr val="00853F"/>
        </a:solidFill>
      </dgm:spPr>
      <dgm:t>
        <a:bodyPr/>
        <a:lstStyle/>
        <a:p>
          <a:r>
            <a:rPr lang="en-US" dirty="0" smtClean="0"/>
            <a:t>County Lines / Drugs</a:t>
          </a:r>
          <a:endParaRPr lang="en-US" dirty="0"/>
        </a:p>
      </dgm:t>
    </dgm:pt>
    <dgm:pt modelId="{4AB7C98E-6947-446E-81B3-A19854552754}" type="parTrans" cxnId="{B2C2A892-144E-4F7A-852D-7B0A9C302A4A}">
      <dgm:prSet/>
      <dgm:spPr/>
      <dgm:t>
        <a:bodyPr/>
        <a:lstStyle/>
        <a:p>
          <a:endParaRPr lang="en-US"/>
        </a:p>
      </dgm:t>
    </dgm:pt>
    <dgm:pt modelId="{AC434B31-BE7D-46A9-914A-F60D16C209BD}" type="sibTrans" cxnId="{B2C2A892-144E-4F7A-852D-7B0A9C302A4A}">
      <dgm:prSet/>
      <dgm:spPr/>
      <dgm:t>
        <a:bodyPr/>
        <a:lstStyle/>
        <a:p>
          <a:endParaRPr lang="en-US"/>
        </a:p>
      </dgm:t>
    </dgm:pt>
    <dgm:pt modelId="{4834D81A-DDB8-4F08-B404-3927F24696C2}">
      <dgm:prSet phldrT="[Text]"/>
      <dgm:spPr>
        <a:solidFill>
          <a:srgbClr val="C1D82F"/>
        </a:solidFill>
      </dgm:spPr>
      <dgm:t>
        <a:bodyPr/>
        <a:lstStyle/>
        <a:p>
          <a:r>
            <a:rPr lang="en-US" dirty="0" smtClean="0"/>
            <a:t>Knife Crime</a:t>
          </a:r>
          <a:endParaRPr lang="en-US" dirty="0"/>
        </a:p>
      </dgm:t>
    </dgm:pt>
    <dgm:pt modelId="{AF612C67-381A-4AD6-AF41-EC26E05CF053}" type="parTrans" cxnId="{9965544D-E2FA-408E-BA90-BDABC9BDD150}">
      <dgm:prSet/>
      <dgm:spPr/>
      <dgm:t>
        <a:bodyPr/>
        <a:lstStyle/>
        <a:p>
          <a:endParaRPr lang="en-US"/>
        </a:p>
      </dgm:t>
    </dgm:pt>
    <dgm:pt modelId="{E16272E7-11F3-4E13-B394-0893958C6BEC}" type="sibTrans" cxnId="{9965544D-E2FA-408E-BA90-BDABC9BDD150}">
      <dgm:prSet/>
      <dgm:spPr/>
      <dgm:t>
        <a:bodyPr/>
        <a:lstStyle/>
        <a:p>
          <a:endParaRPr lang="en-US"/>
        </a:p>
      </dgm:t>
    </dgm:pt>
    <dgm:pt modelId="{B7A7B6B0-82D5-476E-A985-DDE68249CFF8}" type="pres">
      <dgm:prSet presAssocID="{EE207DC4-5415-40FF-A784-0283F24EDBC6}" presName="diagram" presStyleCnt="0">
        <dgm:presLayoutVars>
          <dgm:dir/>
          <dgm:resizeHandles val="exact"/>
        </dgm:presLayoutVars>
      </dgm:prSet>
      <dgm:spPr/>
      <dgm:t>
        <a:bodyPr/>
        <a:lstStyle/>
        <a:p>
          <a:endParaRPr lang="en-US"/>
        </a:p>
      </dgm:t>
    </dgm:pt>
    <dgm:pt modelId="{CB622F87-AC2D-4522-9016-69A2AFBCF42A}" type="pres">
      <dgm:prSet presAssocID="{5D6A4C78-EF59-4E42-8323-4D4314BB2162}" presName="node" presStyleLbl="node1" presStyleIdx="0" presStyleCnt="3">
        <dgm:presLayoutVars>
          <dgm:bulletEnabled val="1"/>
        </dgm:presLayoutVars>
      </dgm:prSet>
      <dgm:spPr/>
      <dgm:t>
        <a:bodyPr/>
        <a:lstStyle/>
        <a:p>
          <a:endParaRPr lang="en-US"/>
        </a:p>
      </dgm:t>
    </dgm:pt>
    <dgm:pt modelId="{EB1E0939-7D47-4C04-8ADB-17157E5278DC}" type="pres">
      <dgm:prSet presAssocID="{3EA9BC9C-8C0E-4A1C-B90D-33625FD151FC}" presName="sibTrans" presStyleCnt="0"/>
      <dgm:spPr/>
    </dgm:pt>
    <dgm:pt modelId="{B52CDFAC-0539-432E-BA34-D6A66F2AF568}" type="pres">
      <dgm:prSet presAssocID="{7104106F-C2E3-4BB9-A607-CA5481249D7C}" presName="node" presStyleLbl="node1" presStyleIdx="1" presStyleCnt="3">
        <dgm:presLayoutVars>
          <dgm:bulletEnabled val="1"/>
        </dgm:presLayoutVars>
      </dgm:prSet>
      <dgm:spPr/>
      <dgm:t>
        <a:bodyPr/>
        <a:lstStyle/>
        <a:p>
          <a:endParaRPr lang="en-US"/>
        </a:p>
      </dgm:t>
    </dgm:pt>
    <dgm:pt modelId="{5CBC2347-0AD4-467A-A37E-3FFEA785B2A8}" type="pres">
      <dgm:prSet presAssocID="{AC434B31-BE7D-46A9-914A-F60D16C209BD}" presName="sibTrans" presStyleCnt="0"/>
      <dgm:spPr/>
    </dgm:pt>
    <dgm:pt modelId="{90CAF3F1-F460-4017-9CF6-D8595565C044}" type="pres">
      <dgm:prSet presAssocID="{4834D81A-DDB8-4F08-B404-3927F24696C2}" presName="node" presStyleLbl="node1" presStyleIdx="2" presStyleCnt="3">
        <dgm:presLayoutVars>
          <dgm:bulletEnabled val="1"/>
        </dgm:presLayoutVars>
      </dgm:prSet>
      <dgm:spPr/>
      <dgm:t>
        <a:bodyPr/>
        <a:lstStyle/>
        <a:p>
          <a:endParaRPr lang="en-US"/>
        </a:p>
      </dgm:t>
    </dgm:pt>
  </dgm:ptLst>
  <dgm:cxnLst>
    <dgm:cxn modelId="{9A4521D6-8A6A-4B91-BEC0-C6BD567A4023}" type="presOf" srcId="{7104106F-C2E3-4BB9-A607-CA5481249D7C}" destId="{B52CDFAC-0539-432E-BA34-D6A66F2AF568}" srcOrd="0" destOrd="0" presId="urn:microsoft.com/office/officeart/2005/8/layout/default"/>
    <dgm:cxn modelId="{F1B6F16A-4342-43FA-82CB-32F863811A9D}" type="presOf" srcId="{4834D81A-DDB8-4F08-B404-3927F24696C2}" destId="{90CAF3F1-F460-4017-9CF6-D8595565C044}" srcOrd="0" destOrd="0" presId="urn:microsoft.com/office/officeart/2005/8/layout/default"/>
    <dgm:cxn modelId="{E6845ABA-919A-418C-ADD1-7D9F12DC0381}" type="presOf" srcId="{5D6A4C78-EF59-4E42-8323-4D4314BB2162}" destId="{CB622F87-AC2D-4522-9016-69A2AFBCF42A}" srcOrd="0" destOrd="0" presId="urn:microsoft.com/office/officeart/2005/8/layout/default"/>
    <dgm:cxn modelId="{B2C2A892-144E-4F7A-852D-7B0A9C302A4A}" srcId="{EE207DC4-5415-40FF-A784-0283F24EDBC6}" destId="{7104106F-C2E3-4BB9-A607-CA5481249D7C}" srcOrd="1" destOrd="0" parTransId="{4AB7C98E-6947-446E-81B3-A19854552754}" sibTransId="{AC434B31-BE7D-46A9-914A-F60D16C209BD}"/>
    <dgm:cxn modelId="{9965544D-E2FA-408E-BA90-BDABC9BDD150}" srcId="{EE207DC4-5415-40FF-A784-0283F24EDBC6}" destId="{4834D81A-DDB8-4F08-B404-3927F24696C2}" srcOrd="2" destOrd="0" parTransId="{AF612C67-381A-4AD6-AF41-EC26E05CF053}" sibTransId="{E16272E7-11F3-4E13-B394-0893958C6BEC}"/>
    <dgm:cxn modelId="{F00A92E9-A931-426B-9D7D-EFB8D3789C0D}" type="presOf" srcId="{EE207DC4-5415-40FF-A784-0283F24EDBC6}" destId="{B7A7B6B0-82D5-476E-A985-DDE68249CFF8}" srcOrd="0" destOrd="0" presId="urn:microsoft.com/office/officeart/2005/8/layout/default"/>
    <dgm:cxn modelId="{4F541E49-3D22-4F62-8D08-4E2418995ABD}" srcId="{EE207DC4-5415-40FF-A784-0283F24EDBC6}" destId="{5D6A4C78-EF59-4E42-8323-4D4314BB2162}" srcOrd="0" destOrd="0" parTransId="{C05F8BC5-E090-4785-B0DD-BB34C6F424D9}" sibTransId="{3EA9BC9C-8C0E-4A1C-B90D-33625FD151FC}"/>
    <dgm:cxn modelId="{3D3A698B-F4CD-4C6C-B26C-B473904291B7}" type="presParOf" srcId="{B7A7B6B0-82D5-476E-A985-DDE68249CFF8}" destId="{CB622F87-AC2D-4522-9016-69A2AFBCF42A}" srcOrd="0" destOrd="0" presId="urn:microsoft.com/office/officeart/2005/8/layout/default"/>
    <dgm:cxn modelId="{8C20D5F3-EE95-46E9-BB23-48BE2D39585F}" type="presParOf" srcId="{B7A7B6B0-82D5-476E-A985-DDE68249CFF8}" destId="{EB1E0939-7D47-4C04-8ADB-17157E5278DC}" srcOrd="1" destOrd="0" presId="urn:microsoft.com/office/officeart/2005/8/layout/default"/>
    <dgm:cxn modelId="{AE80E52F-BC65-454F-94B2-8E9295FF069E}" type="presParOf" srcId="{B7A7B6B0-82D5-476E-A985-DDE68249CFF8}" destId="{B52CDFAC-0539-432E-BA34-D6A66F2AF568}" srcOrd="2" destOrd="0" presId="urn:microsoft.com/office/officeart/2005/8/layout/default"/>
    <dgm:cxn modelId="{6C49B331-DB00-4CB5-B9ED-B6E4E8A277DA}" type="presParOf" srcId="{B7A7B6B0-82D5-476E-A985-DDE68249CFF8}" destId="{5CBC2347-0AD4-467A-A37E-3FFEA785B2A8}" srcOrd="3" destOrd="0" presId="urn:microsoft.com/office/officeart/2005/8/layout/default"/>
    <dgm:cxn modelId="{301B298F-0775-40AB-B105-7CC6A9EBC352}" type="presParOf" srcId="{B7A7B6B0-82D5-476E-A985-DDE68249CFF8}" destId="{90CAF3F1-F460-4017-9CF6-D8595565C044}"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22F87-AC2D-4522-9016-69A2AFBCF42A}">
      <dsp:nvSpPr>
        <dsp:cNvPr id="0" name=""/>
        <dsp:cNvSpPr/>
      </dsp:nvSpPr>
      <dsp:spPr>
        <a:xfrm>
          <a:off x="0" y="286954"/>
          <a:ext cx="2643885" cy="1586331"/>
        </a:xfrm>
        <a:prstGeom prst="rect">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solidFill>
                <a:srgbClr val="000000"/>
              </a:solidFill>
            </a:rPr>
            <a:t>Gangs</a:t>
          </a:r>
          <a:endParaRPr lang="en-US" sz="3300" kern="1200" dirty="0">
            <a:solidFill>
              <a:srgbClr val="000000"/>
            </a:solidFill>
          </a:endParaRPr>
        </a:p>
      </dsp:txBody>
      <dsp:txXfrm>
        <a:off x="0" y="286954"/>
        <a:ext cx="2643885" cy="1586331"/>
      </dsp:txXfrm>
    </dsp:sp>
    <dsp:sp modelId="{B52CDFAC-0539-432E-BA34-D6A66F2AF568}">
      <dsp:nvSpPr>
        <dsp:cNvPr id="0" name=""/>
        <dsp:cNvSpPr/>
      </dsp:nvSpPr>
      <dsp:spPr>
        <a:xfrm>
          <a:off x="2908273" y="286954"/>
          <a:ext cx="2643885" cy="1586331"/>
        </a:xfrm>
        <a:prstGeom prst="rect">
          <a:avLst/>
        </a:prstGeom>
        <a:solidFill>
          <a:srgbClr val="00853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County Lines / Drugs</a:t>
          </a:r>
          <a:endParaRPr lang="en-US" sz="3300" kern="1200" dirty="0"/>
        </a:p>
      </dsp:txBody>
      <dsp:txXfrm>
        <a:off x="2908273" y="286954"/>
        <a:ext cx="2643885" cy="1586331"/>
      </dsp:txXfrm>
    </dsp:sp>
    <dsp:sp modelId="{90CAF3F1-F460-4017-9CF6-D8595565C044}">
      <dsp:nvSpPr>
        <dsp:cNvPr id="0" name=""/>
        <dsp:cNvSpPr/>
      </dsp:nvSpPr>
      <dsp:spPr>
        <a:xfrm>
          <a:off x="5816547" y="286954"/>
          <a:ext cx="2643885" cy="1586331"/>
        </a:xfrm>
        <a:prstGeom prst="rect">
          <a:avLst/>
        </a:prstGeom>
        <a:solidFill>
          <a:srgbClr val="C1D8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Knife Crime</a:t>
          </a:r>
          <a:endParaRPr lang="en-US" sz="3300" kern="1200" dirty="0"/>
        </a:p>
      </dsp:txBody>
      <dsp:txXfrm>
        <a:off x="5816547" y="286954"/>
        <a:ext cx="2643885" cy="158633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307628" cy="377636"/>
          </a:xfrm>
          <a:prstGeom prst="rect">
            <a:avLst/>
          </a:prstGeom>
          <a:noFill/>
          <a:ln w="9525">
            <a:noFill/>
            <a:miter lim="800000"/>
            <a:headEnd/>
            <a:tailEnd/>
          </a:ln>
        </p:spPr>
        <p:txBody>
          <a:bodyPr vert="horz" wrap="square" lIns="91689" tIns="45843" rIns="91689" bIns="45843" numCol="1" anchor="t" anchorCtr="0" compatLnSpc="1">
            <a:prstTxWarp prst="textNoShape">
              <a:avLst/>
            </a:prstTxWarp>
          </a:bodyPr>
          <a:lstStyle>
            <a:lvl1pPr defTabSz="917916" eaLnBrk="0" hangingPunct="0">
              <a:defRPr sz="1200">
                <a:latin typeface="Lucida Grande"/>
              </a:defRPr>
            </a:lvl1pPr>
          </a:lstStyle>
          <a:p>
            <a:pPr>
              <a:defRPr/>
            </a:pPr>
            <a:endParaRPr lang="en-GB" dirty="0"/>
          </a:p>
        </p:txBody>
      </p:sp>
      <p:sp>
        <p:nvSpPr>
          <p:cNvPr id="6147" name="Rectangle 3"/>
          <p:cNvSpPr>
            <a:spLocks noGrp="1" noChangeArrowheads="1"/>
          </p:cNvSpPr>
          <p:nvPr>
            <p:ph type="dt" sz="quarter" idx="1"/>
          </p:nvPr>
        </p:nvSpPr>
        <p:spPr bwMode="auto">
          <a:xfrm>
            <a:off x="5633298" y="0"/>
            <a:ext cx="4307628" cy="377636"/>
          </a:xfrm>
          <a:prstGeom prst="rect">
            <a:avLst/>
          </a:prstGeom>
          <a:noFill/>
          <a:ln w="9525">
            <a:noFill/>
            <a:miter lim="800000"/>
            <a:headEnd/>
            <a:tailEnd/>
          </a:ln>
        </p:spPr>
        <p:txBody>
          <a:bodyPr vert="horz" wrap="square" lIns="91689" tIns="45843" rIns="91689" bIns="45843" numCol="1" anchor="t" anchorCtr="0" compatLnSpc="1">
            <a:prstTxWarp prst="textNoShape">
              <a:avLst/>
            </a:prstTxWarp>
          </a:bodyPr>
          <a:lstStyle>
            <a:lvl1pPr algn="r" defTabSz="917916" eaLnBrk="0" hangingPunct="0">
              <a:defRPr sz="1200">
                <a:latin typeface="Lucida Grande"/>
              </a:defRPr>
            </a:lvl1pPr>
          </a:lstStyle>
          <a:p>
            <a:pPr>
              <a:defRPr/>
            </a:pPr>
            <a:endParaRPr lang="en-GB" dirty="0"/>
          </a:p>
        </p:txBody>
      </p:sp>
      <p:sp>
        <p:nvSpPr>
          <p:cNvPr id="6148" name="Rectangle 4"/>
          <p:cNvSpPr>
            <a:spLocks noGrp="1" noChangeArrowheads="1"/>
          </p:cNvSpPr>
          <p:nvPr>
            <p:ph type="ftr" sz="quarter" idx="2"/>
          </p:nvPr>
        </p:nvSpPr>
        <p:spPr bwMode="auto">
          <a:xfrm>
            <a:off x="0" y="6431152"/>
            <a:ext cx="4307628" cy="377636"/>
          </a:xfrm>
          <a:prstGeom prst="rect">
            <a:avLst/>
          </a:prstGeom>
          <a:noFill/>
          <a:ln w="9525">
            <a:noFill/>
            <a:miter lim="800000"/>
            <a:headEnd/>
            <a:tailEnd/>
          </a:ln>
        </p:spPr>
        <p:txBody>
          <a:bodyPr vert="horz" wrap="square" lIns="91689" tIns="45843" rIns="91689" bIns="45843" numCol="1" anchor="b" anchorCtr="0" compatLnSpc="1">
            <a:prstTxWarp prst="textNoShape">
              <a:avLst/>
            </a:prstTxWarp>
          </a:bodyPr>
          <a:lstStyle>
            <a:lvl1pPr defTabSz="917916" eaLnBrk="0" hangingPunct="0">
              <a:defRPr sz="1200">
                <a:latin typeface="Lucida Grande"/>
              </a:defRPr>
            </a:lvl1pPr>
          </a:lstStyle>
          <a:p>
            <a:pPr>
              <a:defRPr/>
            </a:pPr>
            <a:endParaRPr lang="en-GB" dirty="0"/>
          </a:p>
        </p:txBody>
      </p:sp>
      <p:sp>
        <p:nvSpPr>
          <p:cNvPr id="6149" name="Rectangle 5"/>
          <p:cNvSpPr>
            <a:spLocks noGrp="1" noChangeArrowheads="1"/>
          </p:cNvSpPr>
          <p:nvPr>
            <p:ph type="sldNum" sz="quarter" idx="3"/>
          </p:nvPr>
        </p:nvSpPr>
        <p:spPr bwMode="auto">
          <a:xfrm>
            <a:off x="5633298" y="6431152"/>
            <a:ext cx="4307628" cy="377636"/>
          </a:xfrm>
          <a:prstGeom prst="rect">
            <a:avLst/>
          </a:prstGeom>
          <a:noFill/>
          <a:ln w="9525">
            <a:noFill/>
            <a:miter lim="800000"/>
            <a:headEnd/>
            <a:tailEnd/>
          </a:ln>
        </p:spPr>
        <p:txBody>
          <a:bodyPr vert="horz" wrap="square" lIns="91689" tIns="45843" rIns="91689" bIns="45843" numCol="1" anchor="b" anchorCtr="0" compatLnSpc="1">
            <a:prstTxWarp prst="textNoShape">
              <a:avLst/>
            </a:prstTxWarp>
          </a:bodyPr>
          <a:lstStyle>
            <a:lvl1pPr algn="r" defTabSz="917916" eaLnBrk="0" hangingPunct="0">
              <a:defRPr sz="1200">
                <a:latin typeface="Lucida Grande"/>
              </a:defRPr>
            </a:lvl1pPr>
          </a:lstStyle>
          <a:p>
            <a:pPr>
              <a:defRPr/>
            </a:pPr>
            <a:fld id="{59734615-CD52-4881-8F69-A5C932E8BCC0}" type="slidenum">
              <a:rPr lang="en-US"/>
              <a:pPr>
                <a:defRPr/>
              </a:pPr>
              <a:t>‹#›</a:t>
            </a:fld>
            <a:endParaRPr lang="en-US" dirty="0"/>
          </a:p>
        </p:txBody>
      </p:sp>
    </p:spTree>
    <p:extLst>
      <p:ext uri="{BB962C8B-B14F-4D97-AF65-F5344CB8AC3E}">
        <p14:creationId xmlns:p14="http://schemas.microsoft.com/office/powerpoint/2010/main" val="282862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307628" cy="377636"/>
          </a:xfrm>
          <a:prstGeom prst="rect">
            <a:avLst/>
          </a:prstGeom>
          <a:noFill/>
          <a:ln w="9525">
            <a:noFill/>
            <a:miter lim="800000"/>
            <a:headEnd/>
            <a:tailEnd/>
          </a:ln>
        </p:spPr>
        <p:txBody>
          <a:bodyPr vert="horz" wrap="square" lIns="91689" tIns="45843" rIns="91689" bIns="45843" numCol="1" anchor="t" anchorCtr="0" compatLnSpc="1">
            <a:prstTxWarp prst="textNoShape">
              <a:avLst/>
            </a:prstTxWarp>
          </a:bodyPr>
          <a:lstStyle>
            <a:lvl1pPr defTabSz="917916" eaLnBrk="0" hangingPunct="0">
              <a:defRPr sz="1200">
                <a:latin typeface="Lucida Grande"/>
              </a:defRPr>
            </a:lvl1pPr>
          </a:lstStyle>
          <a:p>
            <a:pPr>
              <a:defRPr/>
            </a:pPr>
            <a:endParaRPr lang="en-GB" dirty="0"/>
          </a:p>
        </p:txBody>
      </p:sp>
      <p:sp>
        <p:nvSpPr>
          <p:cNvPr id="7171" name="Rectangle 3"/>
          <p:cNvSpPr>
            <a:spLocks noGrp="1" noChangeArrowheads="1"/>
          </p:cNvSpPr>
          <p:nvPr>
            <p:ph type="dt" idx="1"/>
          </p:nvPr>
        </p:nvSpPr>
        <p:spPr bwMode="auto">
          <a:xfrm>
            <a:off x="5633298" y="0"/>
            <a:ext cx="4307628" cy="377636"/>
          </a:xfrm>
          <a:prstGeom prst="rect">
            <a:avLst/>
          </a:prstGeom>
          <a:noFill/>
          <a:ln w="9525">
            <a:noFill/>
            <a:miter lim="800000"/>
            <a:headEnd/>
            <a:tailEnd/>
          </a:ln>
        </p:spPr>
        <p:txBody>
          <a:bodyPr vert="horz" wrap="square" lIns="91689" tIns="45843" rIns="91689" bIns="45843" numCol="1" anchor="t" anchorCtr="0" compatLnSpc="1">
            <a:prstTxWarp prst="textNoShape">
              <a:avLst/>
            </a:prstTxWarp>
          </a:bodyPr>
          <a:lstStyle>
            <a:lvl1pPr algn="r" defTabSz="917916" eaLnBrk="0" hangingPunct="0">
              <a:defRPr sz="1200">
                <a:latin typeface="Lucida Grande"/>
              </a:defRPr>
            </a:lvl1pPr>
          </a:lstStyle>
          <a:p>
            <a:pPr>
              <a:defRPr/>
            </a:pPr>
            <a:endParaRPr lang="en-GB" dirty="0"/>
          </a:p>
        </p:txBody>
      </p:sp>
      <p:sp>
        <p:nvSpPr>
          <p:cNvPr id="12292" name="Rectangle 4"/>
          <p:cNvSpPr>
            <a:spLocks noGrp="1" noRot="1" noChangeAspect="1" noChangeArrowheads="1" noTextEdit="1"/>
          </p:cNvSpPr>
          <p:nvPr>
            <p:ph type="sldImg" idx="2"/>
          </p:nvPr>
        </p:nvSpPr>
        <p:spPr bwMode="auto">
          <a:xfrm>
            <a:off x="3255963" y="528638"/>
            <a:ext cx="3429000" cy="257175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1325669" y="3252854"/>
            <a:ext cx="7289588" cy="3027569"/>
          </a:xfrm>
          <a:prstGeom prst="rect">
            <a:avLst/>
          </a:prstGeom>
          <a:noFill/>
          <a:ln w="9525">
            <a:noFill/>
            <a:miter lim="800000"/>
            <a:headEnd/>
            <a:tailEnd/>
          </a:ln>
        </p:spPr>
        <p:txBody>
          <a:bodyPr vert="horz" wrap="square" lIns="91689" tIns="45843" rIns="91689" bIns="4584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6431152"/>
            <a:ext cx="4307628" cy="377636"/>
          </a:xfrm>
          <a:prstGeom prst="rect">
            <a:avLst/>
          </a:prstGeom>
          <a:noFill/>
          <a:ln w="9525">
            <a:noFill/>
            <a:miter lim="800000"/>
            <a:headEnd/>
            <a:tailEnd/>
          </a:ln>
        </p:spPr>
        <p:txBody>
          <a:bodyPr vert="horz" wrap="square" lIns="91689" tIns="45843" rIns="91689" bIns="45843" numCol="1" anchor="b" anchorCtr="0" compatLnSpc="1">
            <a:prstTxWarp prst="textNoShape">
              <a:avLst/>
            </a:prstTxWarp>
          </a:bodyPr>
          <a:lstStyle>
            <a:lvl1pPr defTabSz="917916" eaLnBrk="0" hangingPunct="0">
              <a:defRPr sz="1200">
                <a:latin typeface="Lucida Grande"/>
              </a:defRPr>
            </a:lvl1pPr>
          </a:lstStyle>
          <a:p>
            <a:pPr>
              <a:defRPr/>
            </a:pPr>
            <a:endParaRPr lang="en-GB" dirty="0"/>
          </a:p>
        </p:txBody>
      </p:sp>
      <p:sp>
        <p:nvSpPr>
          <p:cNvPr id="7175" name="Rectangle 7"/>
          <p:cNvSpPr>
            <a:spLocks noGrp="1" noChangeArrowheads="1"/>
          </p:cNvSpPr>
          <p:nvPr>
            <p:ph type="sldNum" sz="quarter" idx="5"/>
          </p:nvPr>
        </p:nvSpPr>
        <p:spPr bwMode="auto">
          <a:xfrm>
            <a:off x="5633298" y="6431152"/>
            <a:ext cx="4307628" cy="377636"/>
          </a:xfrm>
          <a:prstGeom prst="rect">
            <a:avLst/>
          </a:prstGeom>
          <a:noFill/>
          <a:ln w="9525">
            <a:noFill/>
            <a:miter lim="800000"/>
            <a:headEnd/>
            <a:tailEnd/>
          </a:ln>
        </p:spPr>
        <p:txBody>
          <a:bodyPr vert="horz" wrap="square" lIns="91689" tIns="45843" rIns="91689" bIns="45843" numCol="1" anchor="b" anchorCtr="0" compatLnSpc="1">
            <a:prstTxWarp prst="textNoShape">
              <a:avLst/>
            </a:prstTxWarp>
          </a:bodyPr>
          <a:lstStyle>
            <a:lvl1pPr algn="r" defTabSz="917916" eaLnBrk="0" hangingPunct="0">
              <a:defRPr sz="1200">
                <a:latin typeface="Lucida Grande"/>
              </a:defRPr>
            </a:lvl1pPr>
          </a:lstStyle>
          <a:p>
            <a:pPr>
              <a:defRPr/>
            </a:pPr>
            <a:fld id="{927F7C39-9FDD-43A8-8C7E-F92E2E7E836D}" type="slidenum">
              <a:rPr lang="en-US"/>
              <a:pPr>
                <a:defRPr/>
              </a:pPr>
              <a:t>‹#›</a:t>
            </a:fld>
            <a:endParaRPr lang="en-US" dirty="0"/>
          </a:p>
        </p:txBody>
      </p:sp>
    </p:spTree>
    <p:extLst>
      <p:ext uri="{BB962C8B-B14F-4D97-AF65-F5344CB8AC3E}">
        <p14:creationId xmlns:p14="http://schemas.microsoft.com/office/powerpoint/2010/main" val="15856149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Lucida Grande" pitchFamily="-28" charset="0"/>
        <a:ea typeface="ＭＳ Ｐゴシック" pitchFamily="-28" charset="-128"/>
        <a:cs typeface="ＭＳ Ｐゴシック"/>
      </a:defRPr>
    </a:lvl1pPr>
    <a:lvl2pPr marL="457200" algn="l" rtl="0" eaLnBrk="0" fontAlgn="base" hangingPunct="0">
      <a:spcBef>
        <a:spcPct val="30000"/>
      </a:spcBef>
      <a:spcAft>
        <a:spcPct val="0"/>
      </a:spcAft>
      <a:defRPr sz="1200" kern="1200">
        <a:solidFill>
          <a:schemeClr val="tx1"/>
        </a:solidFill>
        <a:latin typeface="Lucida Grande" pitchFamily="-28" charset="0"/>
        <a:ea typeface="ＭＳ Ｐゴシック" pitchFamily="-28" charset="-128"/>
        <a:cs typeface="ＭＳ Ｐゴシック"/>
      </a:defRPr>
    </a:lvl2pPr>
    <a:lvl3pPr marL="914400" algn="l" rtl="0" eaLnBrk="0" fontAlgn="base" hangingPunct="0">
      <a:spcBef>
        <a:spcPct val="30000"/>
      </a:spcBef>
      <a:spcAft>
        <a:spcPct val="0"/>
      </a:spcAft>
      <a:defRPr sz="1200" kern="1200">
        <a:solidFill>
          <a:schemeClr val="tx1"/>
        </a:solidFill>
        <a:latin typeface="Lucida Grande" pitchFamily="-28" charset="0"/>
        <a:ea typeface="ＭＳ Ｐゴシック" pitchFamily="-28" charset="-128"/>
        <a:cs typeface="ＭＳ Ｐゴシック"/>
      </a:defRPr>
    </a:lvl3pPr>
    <a:lvl4pPr marL="1371600" algn="l" rtl="0" eaLnBrk="0" fontAlgn="base" hangingPunct="0">
      <a:spcBef>
        <a:spcPct val="30000"/>
      </a:spcBef>
      <a:spcAft>
        <a:spcPct val="0"/>
      </a:spcAft>
      <a:defRPr sz="1200" kern="1200">
        <a:solidFill>
          <a:schemeClr val="tx1"/>
        </a:solidFill>
        <a:latin typeface="Lucida Grande" pitchFamily="-28" charset="0"/>
        <a:ea typeface="ＭＳ Ｐゴシック" pitchFamily="-28" charset="-128"/>
        <a:cs typeface="ＭＳ Ｐゴシック"/>
      </a:defRPr>
    </a:lvl4pPr>
    <a:lvl5pPr marL="1828800" algn="l" rtl="0" eaLnBrk="0" fontAlgn="base" hangingPunct="0">
      <a:spcBef>
        <a:spcPct val="30000"/>
      </a:spcBef>
      <a:spcAft>
        <a:spcPct val="0"/>
      </a:spcAft>
      <a:defRPr sz="1200" kern="1200">
        <a:solidFill>
          <a:schemeClr val="tx1"/>
        </a:solidFill>
        <a:latin typeface="Lucida Grande" pitchFamily="-28" charset="0"/>
        <a:ea typeface="ＭＳ Ｐゴシック" pitchFamily="-28"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2</a:t>
            </a:fld>
            <a:endParaRPr lang="en-US" dirty="0"/>
          </a:p>
        </p:txBody>
      </p:sp>
    </p:spTree>
    <p:extLst>
      <p:ext uri="{BB962C8B-B14F-4D97-AF65-F5344CB8AC3E}">
        <p14:creationId xmlns:p14="http://schemas.microsoft.com/office/powerpoint/2010/main" val="3009679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3</a:t>
            </a:fld>
            <a:endParaRPr lang="en-US" dirty="0"/>
          </a:p>
        </p:txBody>
      </p:sp>
    </p:spTree>
    <p:extLst>
      <p:ext uri="{BB962C8B-B14F-4D97-AF65-F5344CB8AC3E}">
        <p14:creationId xmlns:p14="http://schemas.microsoft.com/office/powerpoint/2010/main" val="3094959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4</a:t>
            </a:fld>
            <a:endParaRPr lang="en-US" dirty="0"/>
          </a:p>
        </p:txBody>
      </p:sp>
    </p:spTree>
    <p:extLst>
      <p:ext uri="{BB962C8B-B14F-4D97-AF65-F5344CB8AC3E}">
        <p14:creationId xmlns:p14="http://schemas.microsoft.com/office/powerpoint/2010/main" val="351503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5</a:t>
            </a:fld>
            <a:endParaRPr lang="en-US" dirty="0"/>
          </a:p>
        </p:txBody>
      </p:sp>
    </p:spTree>
    <p:extLst>
      <p:ext uri="{BB962C8B-B14F-4D97-AF65-F5344CB8AC3E}">
        <p14:creationId xmlns:p14="http://schemas.microsoft.com/office/powerpoint/2010/main" val="1175713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6</a:t>
            </a:fld>
            <a:endParaRPr lang="en-US" dirty="0"/>
          </a:p>
        </p:txBody>
      </p:sp>
    </p:spTree>
    <p:extLst>
      <p:ext uri="{BB962C8B-B14F-4D97-AF65-F5344CB8AC3E}">
        <p14:creationId xmlns:p14="http://schemas.microsoft.com/office/powerpoint/2010/main" val="91496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8</a:t>
            </a:fld>
            <a:endParaRPr lang="en-US" dirty="0"/>
          </a:p>
        </p:txBody>
      </p:sp>
    </p:spTree>
    <p:extLst>
      <p:ext uri="{BB962C8B-B14F-4D97-AF65-F5344CB8AC3E}">
        <p14:creationId xmlns:p14="http://schemas.microsoft.com/office/powerpoint/2010/main" val="2364964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3198D32-2CB9-4DDA-8EC1-5919C06396B6}" type="slidenum">
              <a:rPr lang="en-US" smtClean="0"/>
              <a:pPr>
                <a:defRPr/>
              </a:pPr>
              <a:t>9</a:t>
            </a:fld>
            <a:endParaRPr lang="en-US" dirty="0"/>
          </a:p>
        </p:txBody>
      </p:sp>
    </p:spTree>
    <p:extLst>
      <p:ext uri="{BB962C8B-B14F-4D97-AF65-F5344CB8AC3E}">
        <p14:creationId xmlns:p14="http://schemas.microsoft.com/office/powerpoint/2010/main" val="216530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11</a:t>
            </a:fld>
            <a:endParaRPr lang="en-US" dirty="0"/>
          </a:p>
        </p:txBody>
      </p:sp>
    </p:spTree>
    <p:extLst>
      <p:ext uri="{BB962C8B-B14F-4D97-AF65-F5344CB8AC3E}">
        <p14:creationId xmlns:p14="http://schemas.microsoft.com/office/powerpoint/2010/main" val="274326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12</a:t>
            </a:fld>
            <a:endParaRPr lang="en-US" dirty="0"/>
          </a:p>
        </p:txBody>
      </p:sp>
    </p:spTree>
    <p:extLst>
      <p:ext uri="{BB962C8B-B14F-4D97-AF65-F5344CB8AC3E}">
        <p14:creationId xmlns:p14="http://schemas.microsoft.com/office/powerpoint/2010/main" val="2276966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0" fontAlgn="base" latinLnBrk="0" hangingPunct="0">
              <a:lnSpc>
                <a:spcPct val="100000"/>
              </a:lnSpc>
              <a:spcBef>
                <a:spcPct val="20000"/>
              </a:spcBef>
              <a:spcAft>
                <a:spcPct val="0"/>
              </a:spcAft>
              <a:buClrTx/>
              <a:buSzTx/>
              <a:buFontTx/>
              <a:buNone/>
              <a:tabLst/>
              <a:defRPr/>
            </a:pPr>
            <a:endParaRPr kumimoji="0" lang="en-GB" altLang="en-US" sz="1600" b="0" i="0" u="none" strike="noStrike" kern="0" cap="none" spc="0" normalizeH="0" baseline="0" noProof="0" dirty="0" smtClean="0">
              <a:ln>
                <a:noFill/>
              </a:ln>
              <a:solidFill>
                <a:srgbClr val="000000"/>
              </a:solidFill>
              <a:effectLst/>
              <a:uLnTx/>
              <a:uFillTx/>
              <a:latin typeface="Lucida Grande" pitchFamily="84" charset="0"/>
              <a:ea typeface="ＭＳ Ｐゴシック"/>
            </a:endParaRPr>
          </a:p>
        </p:txBody>
      </p:sp>
      <p:sp>
        <p:nvSpPr>
          <p:cNvPr id="4" name="Slide Number Placeholder 3"/>
          <p:cNvSpPr>
            <a:spLocks noGrp="1"/>
          </p:cNvSpPr>
          <p:nvPr>
            <p:ph type="sldNum" sz="quarter" idx="10"/>
          </p:nvPr>
        </p:nvSpPr>
        <p:spPr/>
        <p:txBody>
          <a:bodyPr/>
          <a:lstStyle/>
          <a:p>
            <a:pPr>
              <a:defRPr/>
            </a:pPr>
            <a:fld id="{927F7C39-9FDD-43A8-8C7E-F92E2E7E836D}" type="slidenum">
              <a:rPr lang="en-US" smtClean="0"/>
              <a:pPr>
                <a:defRPr/>
              </a:pPr>
              <a:t>13</a:t>
            </a:fld>
            <a:endParaRPr lang="en-US" dirty="0"/>
          </a:p>
        </p:txBody>
      </p:sp>
    </p:spTree>
    <p:extLst>
      <p:ext uri="{BB962C8B-B14F-4D97-AF65-F5344CB8AC3E}">
        <p14:creationId xmlns:p14="http://schemas.microsoft.com/office/powerpoint/2010/main" val="2607888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1981200"/>
            <a:ext cx="3810000" cy="3752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430713" y="1981200"/>
            <a:ext cx="3810000" cy="3752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00788" y="908050"/>
            <a:ext cx="1943100" cy="4826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8313" y="908050"/>
            <a:ext cx="5680075" cy="482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rgbClr val="B9D300"/>
        </a:solidFill>
        <a:effectLst/>
      </p:bgPr>
    </p:bg>
    <p:spTree>
      <p:nvGrpSpPr>
        <p:cNvPr id="1" name=""/>
        <p:cNvGrpSpPr/>
        <p:nvPr/>
      </p:nvGrpSpPr>
      <p:grpSpPr>
        <a:xfrm>
          <a:off x="0" y="0"/>
          <a:ext cx="0" cy="0"/>
          <a:chOff x="0" y="0"/>
          <a:chExt cx="0" cy="0"/>
        </a:xfrm>
      </p:grpSpPr>
      <p:pic>
        <p:nvPicPr>
          <p:cNvPr id="4" name="Picture 12" descr="ISL_Logo_Black+LtGre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43600" y="608013"/>
            <a:ext cx="277495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threadTitle"/>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157788"/>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Rectangle 2"/>
          <p:cNvSpPr>
            <a:spLocks noGrp="1" noChangeArrowheads="1"/>
          </p:cNvSpPr>
          <p:nvPr>
            <p:ph type="ctrTitle"/>
          </p:nvPr>
        </p:nvSpPr>
        <p:spPr>
          <a:xfrm>
            <a:off x="471488" y="2205038"/>
            <a:ext cx="7772400" cy="503237"/>
          </a:xfrm>
        </p:spPr>
        <p:txBody>
          <a:bodyPr/>
          <a:lstStyle>
            <a:lvl1pPr>
              <a:defRPr>
                <a:solidFill>
                  <a:schemeClr val="tx1"/>
                </a:solidFill>
              </a:defRPr>
            </a:lvl1pPr>
          </a:lstStyle>
          <a:p>
            <a:pPr lvl="0"/>
            <a:r>
              <a:rPr lang="en-GB" noProof="0" smtClean="0"/>
              <a:t>Click to edit Master title style</a:t>
            </a:r>
          </a:p>
        </p:txBody>
      </p:sp>
      <p:sp>
        <p:nvSpPr>
          <p:cNvPr id="11267" name="Rectangle 3"/>
          <p:cNvSpPr>
            <a:spLocks noGrp="1" noChangeArrowheads="1"/>
          </p:cNvSpPr>
          <p:nvPr>
            <p:ph type="subTitle" idx="1"/>
          </p:nvPr>
        </p:nvSpPr>
        <p:spPr>
          <a:xfrm>
            <a:off x="468313" y="2781300"/>
            <a:ext cx="7775575" cy="503238"/>
          </a:xfrm>
        </p:spPr>
        <p:txBody>
          <a:bodyPr/>
          <a:lstStyle>
            <a:lvl1pPr marL="0" indent="0">
              <a:buFontTx/>
              <a:buNone/>
              <a:defRPr sz="2400">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2102564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1488" y="908050"/>
            <a:ext cx="7772400" cy="8445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68313" y="1981200"/>
            <a:ext cx="7772400" cy="3752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9" descr="ISL_Logo_Black"/>
          <p:cNvPicPr>
            <a:picLocks noChangeAspect="1" noChangeArrowheads="1"/>
          </p:cNvPicPr>
          <p:nvPr userDrawn="1"/>
        </p:nvPicPr>
        <p:blipFill>
          <a:blip r:embed="rId13"/>
          <a:srcRect/>
          <a:stretch>
            <a:fillRect/>
          </a:stretch>
        </p:blipFill>
        <p:spPr bwMode="auto">
          <a:xfrm>
            <a:off x="6748463" y="381000"/>
            <a:ext cx="2090737" cy="346075"/>
          </a:xfrm>
          <a:prstGeom prst="rect">
            <a:avLst/>
          </a:prstGeom>
          <a:noFill/>
          <a:ln w="9525">
            <a:noFill/>
            <a:miter lim="800000"/>
            <a:headEnd/>
            <a:tailEnd/>
          </a:ln>
        </p:spPr>
      </p:pic>
      <p:pic>
        <p:nvPicPr>
          <p:cNvPr id="1029" name="Picture 13" descr="thread"/>
          <p:cNvPicPr>
            <a:picLocks noChangeAspect="1" noChangeArrowheads="1"/>
          </p:cNvPicPr>
          <p:nvPr userDrawn="1"/>
        </p:nvPicPr>
        <p:blipFill>
          <a:blip r:embed="rId14"/>
          <a:srcRect/>
          <a:stretch>
            <a:fillRect/>
          </a:stretch>
        </p:blipFill>
        <p:spPr bwMode="auto">
          <a:xfrm>
            <a:off x="0" y="5800725"/>
            <a:ext cx="9144000" cy="13731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8" r:id="rId1"/>
    <p:sldLayoutId id="2147483657" r:id="rId2"/>
    <p:sldLayoutId id="2147483656" r:id="rId3"/>
    <p:sldLayoutId id="2147483655" r:id="rId4"/>
    <p:sldLayoutId id="2147483654" r:id="rId5"/>
    <p:sldLayoutId id="2147483653" r:id="rId6"/>
    <p:sldLayoutId id="2147483652" r:id="rId7"/>
    <p:sldLayoutId id="2147483651" r:id="rId8"/>
    <p:sldLayoutId id="2147483650" r:id="rId9"/>
    <p:sldLayoutId id="2147483649" r:id="rId10"/>
    <p:sldLayoutId id="2147483659" r:id="rId11"/>
  </p:sldLayoutIdLst>
  <p:hf hdr="0" dt="0"/>
  <p:txStyles>
    <p:titleStyle>
      <a:lvl1pPr algn="l" rtl="0" eaLnBrk="0" fontAlgn="base" hangingPunct="0">
        <a:spcBef>
          <a:spcPct val="0"/>
        </a:spcBef>
        <a:spcAft>
          <a:spcPct val="0"/>
        </a:spcAft>
        <a:defRPr sz="2800" b="1">
          <a:solidFill>
            <a:srgbClr val="0D6826"/>
          </a:solidFill>
          <a:latin typeface="+mj-lt"/>
          <a:ea typeface="+mj-ea"/>
          <a:cs typeface="ＭＳ Ｐゴシック"/>
        </a:defRPr>
      </a:lvl1pPr>
      <a:lvl2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2pPr>
      <a:lvl3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3pPr>
      <a:lvl4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4pPr>
      <a:lvl5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5pPr>
      <a:lvl6pPr marL="457200" algn="l" rtl="0" fontAlgn="base">
        <a:spcBef>
          <a:spcPct val="0"/>
        </a:spcBef>
        <a:spcAft>
          <a:spcPct val="0"/>
        </a:spcAft>
        <a:defRPr sz="2800" b="1">
          <a:solidFill>
            <a:srgbClr val="0D6826"/>
          </a:solidFill>
          <a:latin typeface="Arial" charset="0"/>
          <a:ea typeface="ＭＳ Ｐゴシック" pitchFamily="-28" charset="-128"/>
        </a:defRPr>
      </a:lvl6pPr>
      <a:lvl7pPr marL="914400" algn="l" rtl="0" fontAlgn="base">
        <a:spcBef>
          <a:spcPct val="0"/>
        </a:spcBef>
        <a:spcAft>
          <a:spcPct val="0"/>
        </a:spcAft>
        <a:defRPr sz="2800" b="1">
          <a:solidFill>
            <a:srgbClr val="0D6826"/>
          </a:solidFill>
          <a:latin typeface="Arial" charset="0"/>
          <a:ea typeface="ＭＳ Ｐゴシック" pitchFamily="-28" charset="-128"/>
        </a:defRPr>
      </a:lvl7pPr>
      <a:lvl8pPr marL="1371600" algn="l" rtl="0" fontAlgn="base">
        <a:spcBef>
          <a:spcPct val="0"/>
        </a:spcBef>
        <a:spcAft>
          <a:spcPct val="0"/>
        </a:spcAft>
        <a:defRPr sz="2800" b="1">
          <a:solidFill>
            <a:srgbClr val="0D6826"/>
          </a:solidFill>
          <a:latin typeface="Arial" charset="0"/>
          <a:ea typeface="ＭＳ Ｐゴシック" pitchFamily="-28" charset="-128"/>
        </a:defRPr>
      </a:lvl8pPr>
      <a:lvl9pPr marL="1828800" algn="l" rtl="0" fontAlgn="base">
        <a:spcBef>
          <a:spcPct val="0"/>
        </a:spcBef>
        <a:spcAft>
          <a:spcPct val="0"/>
        </a:spcAft>
        <a:defRPr sz="2800" b="1">
          <a:solidFill>
            <a:srgbClr val="0D6826"/>
          </a:solidFill>
          <a:latin typeface="Arial" charset="0"/>
          <a:ea typeface="ＭＳ Ｐゴシック" pitchFamily="-2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1600">
          <a:solidFill>
            <a:schemeClr val="tx1"/>
          </a:solidFill>
          <a:latin typeface="Lucida Grande" pitchFamily="-28" charset="0"/>
          <a:ea typeface="+mn-ea"/>
          <a:cs typeface="ＭＳ Ｐゴシック"/>
        </a:defRPr>
      </a:lvl2pPr>
      <a:lvl3pPr marL="1143000" indent="-228600" algn="l" rtl="0" eaLnBrk="0" fontAlgn="base" hangingPunct="0">
        <a:spcBef>
          <a:spcPct val="20000"/>
        </a:spcBef>
        <a:spcAft>
          <a:spcPct val="0"/>
        </a:spcAft>
        <a:buChar char="•"/>
        <a:defRPr sz="1400">
          <a:solidFill>
            <a:schemeClr val="tx1"/>
          </a:solidFill>
          <a:latin typeface="Lucida Grande" pitchFamily="-28" charset="0"/>
          <a:ea typeface="+mn-ea"/>
          <a:cs typeface="ＭＳ Ｐゴシック"/>
        </a:defRPr>
      </a:lvl3pPr>
      <a:lvl4pPr marL="1600200" indent="-228600" algn="l" rtl="0" eaLnBrk="0" fontAlgn="base" hangingPunct="0">
        <a:spcBef>
          <a:spcPct val="20000"/>
        </a:spcBef>
        <a:spcAft>
          <a:spcPct val="0"/>
        </a:spcAft>
        <a:buChar char="–"/>
        <a:defRPr sz="1200">
          <a:solidFill>
            <a:schemeClr val="tx1"/>
          </a:solidFill>
          <a:latin typeface="Lucida Grande" pitchFamily="-28" charset="0"/>
          <a:ea typeface="+mn-ea"/>
          <a:cs typeface="ＭＳ Ｐゴシック"/>
        </a:defRPr>
      </a:lvl4pPr>
      <a:lvl5pPr marL="2057400" indent="-228600" algn="l" rtl="0" eaLnBrk="0" fontAlgn="base" hangingPunct="0">
        <a:spcBef>
          <a:spcPct val="20000"/>
        </a:spcBef>
        <a:spcAft>
          <a:spcPct val="0"/>
        </a:spcAft>
        <a:buChar char="»"/>
        <a:defRPr sz="1000">
          <a:solidFill>
            <a:schemeClr val="tx1"/>
          </a:solidFill>
          <a:latin typeface="Lucida Grande" pitchFamily="-28" charset="0"/>
          <a:ea typeface="+mn-ea"/>
          <a:cs typeface="ＭＳ Ｐゴシック"/>
        </a:defRPr>
      </a:lvl5pPr>
      <a:lvl6pPr marL="2514600" indent="-228600" algn="l" rtl="0" fontAlgn="base">
        <a:spcBef>
          <a:spcPct val="20000"/>
        </a:spcBef>
        <a:spcAft>
          <a:spcPct val="0"/>
        </a:spcAft>
        <a:buChar char="»"/>
        <a:defRPr sz="1000">
          <a:solidFill>
            <a:schemeClr val="tx1"/>
          </a:solidFill>
          <a:latin typeface="Lucida Grande" pitchFamily="-28" charset="0"/>
          <a:ea typeface="+mn-ea"/>
        </a:defRPr>
      </a:lvl6pPr>
      <a:lvl7pPr marL="2971800" indent="-228600" algn="l" rtl="0" fontAlgn="base">
        <a:spcBef>
          <a:spcPct val="20000"/>
        </a:spcBef>
        <a:spcAft>
          <a:spcPct val="0"/>
        </a:spcAft>
        <a:buChar char="»"/>
        <a:defRPr sz="1000">
          <a:solidFill>
            <a:schemeClr val="tx1"/>
          </a:solidFill>
          <a:latin typeface="Lucida Grande" pitchFamily="-28" charset="0"/>
          <a:ea typeface="+mn-ea"/>
        </a:defRPr>
      </a:lvl7pPr>
      <a:lvl8pPr marL="3429000" indent="-228600" algn="l" rtl="0" fontAlgn="base">
        <a:spcBef>
          <a:spcPct val="20000"/>
        </a:spcBef>
        <a:spcAft>
          <a:spcPct val="0"/>
        </a:spcAft>
        <a:buChar char="»"/>
        <a:defRPr sz="1000">
          <a:solidFill>
            <a:schemeClr val="tx1"/>
          </a:solidFill>
          <a:latin typeface="Lucida Grande" pitchFamily="-28" charset="0"/>
          <a:ea typeface="+mn-ea"/>
        </a:defRPr>
      </a:lvl8pPr>
      <a:lvl9pPr marL="3886200" indent="-228600" algn="l" rtl="0" fontAlgn="base">
        <a:spcBef>
          <a:spcPct val="20000"/>
        </a:spcBef>
        <a:spcAft>
          <a:spcPct val="0"/>
        </a:spcAft>
        <a:buChar char="»"/>
        <a:defRPr sz="1000">
          <a:solidFill>
            <a:schemeClr val="tx1"/>
          </a:solidFill>
          <a:latin typeface="Lucida Grande" pitchFamily="-28" charset="0"/>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7"/>
          <p:cNvSpPr>
            <a:spLocks noGrp="1" noChangeArrowheads="1"/>
          </p:cNvSpPr>
          <p:nvPr>
            <p:ph type="subTitle" idx="1"/>
          </p:nvPr>
        </p:nvSpPr>
        <p:spPr>
          <a:xfrm>
            <a:off x="611188" y="4724400"/>
            <a:ext cx="7775575" cy="503238"/>
          </a:xfrm>
        </p:spPr>
        <p:txBody>
          <a:bodyPr/>
          <a:lstStyle/>
          <a:p>
            <a:pPr eaLnBrk="1" hangingPunct="1"/>
            <a:r>
              <a:rPr lang="en-GB" altLang="en-US" dirty="0" smtClean="0"/>
              <a:t>10 July 2019</a:t>
            </a:r>
          </a:p>
        </p:txBody>
      </p:sp>
      <p:sp>
        <p:nvSpPr>
          <p:cNvPr id="5123" name="Rectangle 48"/>
          <p:cNvSpPr>
            <a:spLocks noGrp="1" noChangeArrowheads="1"/>
          </p:cNvSpPr>
          <p:nvPr>
            <p:ph type="ctrTitle"/>
          </p:nvPr>
        </p:nvSpPr>
        <p:spPr>
          <a:xfrm>
            <a:off x="611188" y="1924050"/>
            <a:ext cx="7772400" cy="2808288"/>
          </a:xfrm>
          <a:noFill/>
        </p:spPr>
        <p:txBody>
          <a:bodyPr/>
          <a:lstStyle/>
          <a:p>
            <a:pPr eaLnBrk="1" hangingPunct="1"/>
            <a:r>
              <a:rPr lang="en-GB" altLang="en-US" dirty="0"/>
              <a:t>State of Play: People and Crime Patterns in Islington </a:t>
            </a:r>
            <a:br>
              <a:rPr lang="en-GB" altLang="en-US" dirty="0"/>
            </a:br>
            <a:r>
              <a:rPr lang="en-GB" altLang="en-US" dirty="0" smtClean="0"/>
              <a:t/>
            </a:r>
            <a:br>
              <a:rPr lang="en-GB" altLang="en-US" dirty="0" smtClean="0"/>
            </a:br>
            <a:r>
              <a:rPr lang="en-GB" altLang="en-US" dirty="0" smtClean="0"/>
              <a:t>Karolina </a:t>
            </a:r>
            <a:r>
              <a:rPr lang="en-GB" altLang="en-US" dirty="0"/>
              <a:t>Bober, Project Manager (Youth and Community Team), Islington Council</a:t>
            </a:r>
            <a:endParaRPr lang="en-GB" altLang="en-US" dirty="0" smtClean="0"/>
          </a:p>
        </p:txBody>
      </p:sp>
    </p:spTree>
    <p:extLst>
      <p:ext uri="{BB962C8B-B14F-4D97-AF65-F5344CB8AC3E}">
        <p14:creationId xmlns:p14="http://schemas.microsoft.com/office/powerpoint/2010/main" val="275645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252536" y="204264"/>
            <a:ext cx="6844161" cy="1203920"/>
          </a:xfrm>
        </p:spPr>
        <p:txBody>
          <a:bodyPr/>
          <a:lstStyle/>
          <a:p>
            <a:pPr algn="ctr"/>
            <a:r>
              <a:rPr lang="en-GB" sz="4000" dirty="0" smtClean="0"/>
              <a:t>Youth Crime Priorities</a:t>
            </a:r>
            <a:endParaRPr lang="en-GB" sz="4000" dirty="0"/>
          </a:p>
        </p:txBody>
      </p:sp>
      <p:graphicFrame>
        <p:nvGraphicFramePr>
          <p:cNvPr id="3" name="Diagram 2"/>
          <p:cNvGraphicFramePr/>
          <p:nvPr>
            <p:extLst>
              <p:ext uri="{D42A27DB-BD31-4B8C-83A1-F6EECF244321}">
                <p14:modId xmlns:p14="http://schemas.microsoft.com/office/powerpoint/2010/main" val="1138551670"/>
              </p:ext>
            </p:extLst>
          </p:nvPr>
        </p:nvGraphicFramePr>
        <p:xfrm>
          <a:off x="251520" y="1412776"/>
          <a:ext cx="8460432"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p:cNvGrpSpPr/>
          <p:nvPr/>
        </p:nvGrpSpPr>
        <p:grpSpPr>
          <a:xfrm>
            <a:off x="251520" y="3573017"/>
            <a:ext cx="8460432" cy="576063"/>
            <a:chOff x="3193107" y="2177107"/>
            <a:chExt cx="2902148" cy="1741289"/>
          </a:xfrm>
          <a:solidFill>
            <a:srgbClr val="92D050"/>
          </a:solidFill>
        </p:grpSpPr>
        <p:sp>
          <p:nvSpPr>
            <p:cNvPr id="7" name="Rectangle 6"/>
            <p:cNvSpPr/>
            <p:nvPr/>
          </p:nvSpPr>
          <p:spPr>
            <a:xfrm>
              <a:off x="3193107" y="2177107"/>
              <a:ext cx="2902148" cy="1741289"/>
            </a:xfrm>
            <a:prstGeom prst="rect">
              <a:avLst/>
            </a:prstGeom>
            <a:grpFill/>
          </p:spPr>
          <p:style>
            <a:lnRef idx="2">
              <a:schemeClr val="lt1">
                <a:hueOff val="0"/>
                <a:satOff val="0"/>
                <a:lumOff val="0"/>
                <a:alphaOff val="0"/>
              </a:schemeClr>
            </a:lnRef>
            <a:fillRef idx="1">
              <a:scrgbClr r="0" g="0" b="0"/>
            </a:fillRef>
            <a:effectRef idx="0">
              <a:schemeClr val="accent5">
                <a:hueOff val="3257026"/>
                <a:satOff val="11196"/>
                <a:lumOff val="-53726"/>
                <a:alphaOff val="0"/>
              </a:schemeClr>
            </a:effectRef>
            <a:fontRef idx="minor">
              <a:schemeClr val="lt1"/>
            </a:fontRef>
          </p:style>
        </p:sp>
        <p:sp>
          <p:nvSpPr>
            <p:cNvPr id="8" name="TextBox 7"/>
            <p:cNvSpPr txBox="1"/>
            <p:nvPr/>
          </p:nvSpPr>
          <p:spPr>
            <a:xfrm>
              <a:off x="3193107" y="2177107"/>
              <a:ext cx="2902148" cy="174128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rgbClr val="000000"/>
                  </a:solidFill>
                </a:rPr>
                <a:t>Safeguarding young victims of crime</a:t>
              </a:r>
              <a:endParaRPr lang="en-US" sz="3400" kern="1200" dirty="0">
                <a:solidFill>
                  <a:srgbClr val="000000"/>
                </a:solidFill>
              </a:endParaRPr>
            </a:p>
          </p:txBody>
        </p:sp>
      </p:grpSp>
      <p:grpSp>
        <p:nvGrpSpPr>
          <p:cNvPr id="9" name="Group 8"/>
          <p:cNvGrpSpPr/>
          <p:nvPr/>
        </p:nvGrpSpPr>
        <p:grpSpPr>
          <a:xfrm>
            <a:off x="251520" y="4365168"/>
            <a:ext cx="8460432" cy="576000"/>
            <a:chOff x="3193107" y="2177107"/>
            <a:chExt cx="2902148" cy="1741289"/>
          </a:xfrm>
          <a:solidFill>
            <a:schemeClr val="accent6">
              <a:lumMod val="20000"/>
              <a:lumOff val="80000"/>
            </a:schemeClr>
          </a:solidFill>
        </p:grpSpPr>
        <p:sp>
          <p:nvSpPr>
            <p:cNvPr id="10" name="Rectangle 9"/>
            <p:cNvSpPr/>
            <p:nvPr/>
          </p:nvSpPr>
          <p:spPr>
            <a:xfrm>
              <a:off x="3193107" y="2177107"/>
              <a:ext cx="2902148" cy="1741289"/>
            </a:xfrm>
            <a:prstGeom prst="rect">
              <a:avLst/>
            </a:prstGeom>
            <a:grpFill/>
          </p:spPr>
          <p:style>
            <a:lnRef idx="2">
              <a:schemeClr val="lt1">
                <a:hueOff val="0"/>
                <a:satOff val="0"/>
                <a:lumOff val="0"/>
                <a:alphaOff val="0"/>
              </a:schemeClr>
            </a:lnRef>
            <a:fillRef idx="1">
              <a:scrgbClr r="0" g="0" b="0"/>
            </a:fillRef>
            <a:effectRef idx="0">
              <a:schemeClr val="accent5">
                <a:hueOff val="3257026"/>
                <a:satOff val="11196"/>
                <a:lumOff val="-53726"/>
                <a:alphaOff val="0"/>
              </a:schemeClr>
            </a:effectRef>
            <a:fontRef idx="minor">
              <a:schemeClr val="lt1"/>
            </a:fontRef>
          </p:style>
        </p:sp>
        <p:sp>
          <p:nvSpPr>
            <p:cNvPr id="11" name="TextBox 10"/>
            <p:cNvSpPr txBox="1"/>
            <p:nvPr/>
          </p:nvSpPr>
          <p:spPr>
            <a:xfrm>
              <a:off x="3193107" y="2177107"/>
              <a:ext cx="2902148" cy="1741289"/>
            </a:xfrm>
            <a:prstGeom prst="rect">
              <a:avLst/>
            </a:prstGeom>
            <a:solidFill>
              <a:srgbClr val="92D050"/>
            </a:solidFill>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rgbClr val="000000"/>
                  </a:solidFill>
                </a:rPr>
                <a:t>Addressing reoffending by young people</a:t>
              </a:r>
              <a:endParaRPr lang="en-US" sz="3400" kern="1200" dirty="0">
                <a:solidFill>
                  <a:srgbClr val="000000"/>
                </a:solidFill>
              </a:endParaRPr>
            </a:p>
          </p:txBody>
        </p:sp>
      </p:grpSp>
      <p:grpSp>
        <p:nvGrpSpPr>
          <p:cNvPr id="12" name="Group 11"/>
          <p:cNvGrpSpPr/>
          <p:nvPr/>
        </p:nvGrpSpPr>
        <p:grpSpPr>
          <a:xfrm>
            <a:off x="251520" y="5157256"/>
            <a:ext cx="8460432" cy="576000"/>
            <a:chOff x="3193107" y="2177107"/>
            <a:chExt cx="2902148" cy="1741289"/>
          </a:xfrm>
          <a:solidFill>
            <a:srgbClr val="D9D9D9"/>
          </a:solidFill>
        </p:grpSpPr>
        <p:sp>
          <p:nvSpPr>
            <p:cNvPr id="13" name="Rectangle 12"/>
            <p:cNvSpPr/>
            <p:nvPr/>
          </p:nvSpPr>
          <p:spPr>
            <a:xfrm>
              <a:off x="3193107" y="2177107"/>
              <a:ext cx="2902148" cy="1741289"/>
            </a:xfrm>
            <a:prstGeom prst="rect">
              <a:avLst/>
            </a:prstGeom>
            <a:grpFill/>
          </p:spPr>
          <p:style>
            <a:lnRef idx="2">
              <a:schemeClr val="lt1">
                <a:hueOff val="0"/>
                <a:satOff val="0"/>
                <a:lumOff val="0"/>
                <a:alphaOff val="0"/>
              </a:schemeClr>
            </a:lnRef>
            <a:fillRef idx="1">
              <a:scrgbClr r="0" g="0" b="0"/>
            </a:fillRef>
            <a:effectRef idx="0">
              <a:schemeClr val="accent5">
                <a:hueOff val="3257026"/>
                <a:satOff val="11196"/>
                <a:lumOff val="-53726"/>
                <a:alphaOff val="0"/>
              </a:schemeClr>
            </a:effectRef>
            <a:fontRef idx="minor">
              <a:schemeClr val="lt1"/>
            </a:fontRef>
          </p:style>
        </p:sp>
        <p:sp>
          <p:nvSpPr>
            <p:cNvPr id="14" name="TextBox 13"/>
            <p:cNvSpPr txBox="1"/>
            <p:nvPr/>
          </p:nvSpPr>
          <p:spPr>
            <a:xfrm>
              <a:off x="3193107" y="2177107"/>
              <a:ext cx="2902148" cy="1741289"/>
            </a:xfrm>
            <a:prstGeom prst="rect">
              <a:avLst/>
            </a:prstGeom>
            <a:solidFill>
              <a:srgbClr val="92D050"/>
            </a:solidFill>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dirty="0">
                  <a:solidFill>
                    <a:srgbClr val="000000"/>
                  </a:solidFill>
                </a:rPr>
                <a:t>T</a:t>
              </a:r>
              <a:r>
                <a:rPr lang="en-US" sz="3400" kern="1200" dirty="0" smtClean="0">
                  <a:solidFill>
                    <a:srgbClr val="000000"/>
                  </a:solidFill>
                </a:rPr>
                <a:t>he youth offer</a:t>
              </a:r>
              <a:endParaRPr lang="en-US" sz="3400" kern="1200" dirty="0">
                <a:solidFill>
                  <a:srgbClr val="000000"/>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7772400" cy="844550"/>
          </a:xfrm>
        </p:spPr>
        <p:txBody>
          <a:bodyPr/>
          <a:lstStyle/>
          <a:p>
            <a:r>
              <a:rPr lang="en-GB" dirty="0" smtClean="0"/>
              <a:t>Crime Summary – June 2019</a:t>
            </a:r>
            <a:endParaRPr lang="en-GB" dirty="0"/>
          </a:p>
        </p:txBody>
      </p:sp>
      <p:sp>
        <p:nvSpPr>
          <p:cNvPr id="4" name="Rectangle 3"/>
          <p:cNvSpPr/>
          <p:nvPr/>
        </p:nvSpPr>
        <p:spPr>
          <a:xfrm>
            <a:off x="395536" y="1124744"/>
            <a:ext cx="8280920" cy="4524315"/>
          </a:xfrm>
          <a:prstGeom prst="rect">
            <a:avLst/>
          </a:prstGeom>
        </p:spPr>
        <p:txBody>
          <a:bodyPr wrap="square">
            <a:spAutoFit/>
          </a:bodyPr>
          <a:lstStyle/>
          <a:p>
            <a:pPr marL="457200" lvl="0" indent="-457200" eaLnBrk="0" hangingPunct="0">
              <a:spcAft>
                <a:spcPts val="0"/>
              </a:spcAft>
              <a:buFont typeface="+mj-lt"/>
              <a:buAutoNum type="arabicPeriod"/>
            </a:pPr>
            <a:r>
              <a:rPr lang="en-GB" sz="1800" dirty="0">
                <a:solidFill>
                  <a:srgbClr val="000000"/>
                </a:solidFill>
                <a:latin typeface="Arial"/>
                <a:ea typeface="Calibri" panose="020F0502020204030204" pitchFamily="34" charset="0"/>
                <a:cs typeface="+mn-cs"/>
              </a:rPr>
              <a:t>27% reduction in robbery offences in the past year (following a peak in offences in 2017/18). Ongoing proactive work targeting offenders by Operation Venice, with a focus on linked series. There have been a number of successful arrests. The police now have robbery cars available, allowing for quicker identification of perpetrators</a:t>
            </a:r>
          </a:p>
          <a:p>
            <a:pPr marL="457200" lvl="0" indent="-457200" eaLnBrk="0" hangingPunct="0">
              <a:spcAft>
                <a:spcPts val="0"/>
              </a:spcAft>
              <a:buFont typeface="+mj-lt"/>
              <a:buAutoNum type="arabicPeriod"/>
            </a:pPr>
            <a:endParaRPr lang="en-GB" sz="1800" dirty="0">
              <a:solidFill>
                <a:srgbClr val="000000"/>
              </a:solidFill>
              <a:latin typeface="Arial"/>
              <a:ea typeface="Calibri" panose="020F0502020204030204" pitchFamily="34" charset="0"/>
              <a:cs typeface="+mn-cs"/>
            </a:endParaRPr>
          </a:p>
          <a:p>
            <a:pPr marL="457200" lvl="0" indent="-457200" eaLnBrk="0" hangingPunct="0">
              <a:spcAft>
                <a:spcPts val="0"/>
              </a:spcAft>
              <a:buFont typeface="+mj-lt"/>
              <a:buAutoNum type="arabicPeriod"/>
            </a:pPr>
            <a:r>
              <a:rPr lang="en-GB" sz="1800" dirty="0">
                <a:solidFill>
                  <a:srgbClr val="000000"/>
                </a:solidFill>
                <a:latin typeface="Arial"/>
                <a:ea typeface="Calibri" panose="020F0502020204030204" pitchFamily="34" charset="0"/>
                <a:cs typeface="+mn-cs"/>
              </a:rPr>
              <a:t>Violence against the person, including youth violence and knife crime remains a priority for the Safer Islington Partnership. The council’s new Knife Harm Reduction plan is underway. The IGT continue to successfully work with young people involved in gangs. There has been a reduction in serious youth violence.</a:t>
            </a:r>
          </a:p>
          <a:p>
            <a:pPr marL="457200" lvl="0" indent="-457200" eaLnBrk="0" hangingPunct="0">
              <a:spcAft>
                <a:spcPts val="0"/>
              </a:spcAft>
              <a:buFont typeface="+mj-lt"/>
              <a:buAutoNum type="arabicPeriod"/>
            </a:pPr>
            <a:endParaRPr lang="en-GB" sz="1800" dirty="0">
              <a:solidFill>
                <a:srgbClr val="000000"/>
              </a:solidFill>
              <a:latin typeface="Arial"/>
              <a:ea typeface="Calibri" panose="020F0502020204030204" pitchFamily="34" charset="0"/>
              <a:cs typeface="+mn-cs"/>
            </a:endParaRPr>
          </a:p>
          <a:p>
            <a:pPr marL="457200" lvl="0" indent="-457200" eaLnBrk="0" hangingPunct="0">
              <a:spcAft>
                <a:spcPts val="0"/>
              </a:spcAft>
              <a:buFont typeface="+mj-lt"/>
              <a:buAutoNum type="arabicPeriod"/>
            </a:pPr>
            <a:r>
              <a:rPr lang="en-GB" sz="1800" dirty="0">
                <a:solidFill>
                  <a:srgbClr val="000000"/>
                </a:solidFill>
                <a:latin typeface="Arial"/>
                <a:ea typeface="Calibri" panose="020F0502020204030204" pitchFamily="34" charset="0"/>
                <a:cs typeface="+mn-cs"/>
              </a:rPr>
              <a:t>There has been ongoing  multiagency work around hot spots across the borough that are recording higher rates of crime and ASB compared to the borough average. This includes the Finsbury Park area, Archway/New Orleans and Cally among others. </a:t>
            </a:r>
          </a:p>
        </p:txBody>
      </p:sp>
    </p:spTree>
    <p:extLst>
      <p:ext uri="{BB962C8B-B14F-4D97-AF65-F5344CB8AC3E}">
        <p14:creationId xmlns:p14="http://schemas.microsoft.com/office/powerpoint/2010/main" val="1005306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998" y="348586"/>
            <a:ext cx="7772400" cy="844550"/>
          </a:xfrm>
        </p:spPr>
        <p:txBody>
          <a:bodyPr/>
          <a:lstStyle/>
          <a:p>
            <a:pPr lvl="1"/>
            <a:r>
              <a:rPr lang="en-GB" sz="2600" dirty="0"/>
              <a:t>Theft </a:t>
            </a:r>
            <a:r>
              <a:rPr lang="en-GB" sz="2600" dirty="0" smtClean="0"/>
              <a:t>Snatch and Partnership Working</a:t>
            </a:r>
            <a:endParaRPr lang="en-GB" sz="2600" dirty="0"/>
          </a:p>
        </p:txBody>
      </p:sp>
      <p:sp>
        <p:nvSpPr>
          <p:cNvPr id="3" name="Content Placeholder 2"/>
          <p:cNvSpPr>
            <a:spLocks noGrp="1"/>
          </p:cNvSpPr>
          <p:nvPr>
            <p:ph idx="1"/>
          </p:nvPr>
        </p:nvSpPr>
        <p:spPr>
          <a:xfrm>
            <a:off x="485659" y="1923535"/>
            <a:ext cx="7772400" cy="3752850"/>
          </a:xfrm>
        </p:spPr>
        <p:txBody>
          <a:bodyPr/>
          <a:lstStyle/>
          <a:p>
            <a:pPr marL="0" lvl="0" indent="0">
              <a:buNone/>
            </a:pPr>
            <a:endParaRPr lang="en-GB" sz="2000" dirty="0"/>
          </a:p>
          <a:p>
            <a:pPr lvl="0"/>
            <a:endParaRPr lang="en-GB" sz="2000" dirty="0"/>
          </a:p>
        </p:txBody>
      </p:sp>
      <p:pic>
        <p:nvPicPr>
          <p:cNvPr id="6" name="Picture 5"/>
          <p:cNvPicPr>
            <a:picLocks noChangeAspect="1"/>
          </p:cNvPicPr>
          <p:nvPr/>
        </p:nvPicPr>
        <p:blipFill>
          <a:blip r:embed="rId3"/>
          <a:stretch>
            <a:fillRect/>
          </a:stretch>
        </p:blipFill>
        <p:spPr>
          <a:xfrm>
            <a:off x="485659" y="1592122"/>
            <a:ext cx="7164338" cy="4674637"/>
          </a:xfrm>
          <a:prstGeom prst="rect">
            <a:avLst/>
          </a:prstGeom>
        </p:spPr>
      </p:pic>
      <p:pic>
        <p:nvPicPr>
          <p:cNvPr id="7" name="Picture 6"/>
          <p:cNvPicPr>
            <a:picLocks noChangeAspect="1"/>
          </p:cNvPicPr>
          <p:nvPr/>
        </p:nvPicPr>
        <p:blipFill>
          <a:blip r:embed="rId3"/>
          <a:stretch>
            <a:fillRect/>
          </a:stretch>
        </p:blipFill>
        <p:spPr>
          <a:xfrm>
            <a:off x="431998" y="1123243"/>
            <a:ext cx="8254802" cy="5386151"/>
          </a:xfrm>
          <a:prstGeom prst="rect">
            <a:avLst/>
          </a:prstGeom>
        </p:spPr>
      </p:pic>
      <p:sp>
        <p:nvSpPr>
          <p:cNvPr id="8" name="Content Placeholder 4"/>
          <p:cNvSpPr txBox="1">
            <a:spLocks/>
          </p:cNvSpPr>
          <p:nvPr/>
        </p:nvSpPr>
        <p:spPr>
          <a:xfrm>
            <a:off x="7177756" y="1422484"/>
            <a:ext cx="1808890" cy="1804133"/>
          </a:xfrm>
          <a:prstGeom prst="rect">
            <a:avLst/>
          </a:prstGeom>
          <a:solidFill>
            <a:schemeClr val="bg1"/>
          </a:solidFill>
          <a:ln w="38100">
            <a:solidFill>
              <a:schemeClr val="tx1">
                <a:lumMod val="65000"/>
                <a:lumOff val="35000"/>
              </a:schemeClr>
            </a:solid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1600">
                <a:solidFill>
                  <a:schemeClr val="tx1"/>
                </a:solidFill>
                <a:latin typeface="Lucida Grande" pitchFamily="-28" charset="0"/>
                <a:ea typeface="+mn-ea"/>
                <a:cs typeface="ＭＳ Ｐゴシック"/>
              </a:defRPr>
            </a:lvl2pPr>
            <a:lvl3pPr marL="1143000" indent="-228600" algn="l" rtl="0" eaLnBrk="0" fontAlgn="base" hangingPunct="0">
              <a:spcBef>
                <a:spcPct val="20000"/>
              </a:spcBef>
              <a:spcAft>
                <a:spcPct val="0"/>
              </a:spcAft>
              <a:buChar char="•"/>
              <a:defRPr sz="1400">
                <a:solidFill>
                  <a:schemeClr val="tx1"/>
                </a:solidFill>
                <a:latin typeface="Lucida Grande" pitchFamily="-28" charset="0"/>
                <a:ea typeface="+mn-ea"/>
                <a:cs typeface="ＭＳ Ｐゴシック"/>
              </a:defRPr>
            </a:lvl3pPr>
            <a:lvl4pPr marL="1600200" indent="-228600" algn="l" rtl="0" eaLnBrk="0" fontAlgn="base" hangingPunct="0">
              <a:spcBef>
                <a:spcPct val="20000"/>
              </a:spcBef>
              <a:spcAft>
                <a:spcPct val="0"/>
              </a:spcAft>
              <a:buChar char="–"/>
              <a:defRPr sz="1200">
                <a:solidFill>
                  <a:schemeClr val="tx1"/>
                </a:solidFill>
                <a:latin typeface="Lucida Grande" pitchFamily="-28" charset="0"/>
                <a:ea typeface="+mn-ea"/>
                <a:cs typeface="ＭＳ Ｐゴシック"/>
              </a:defRPr>
            </a:lvl4pPr>
            <a:lvl5pPr marL="2057400" indent="-228600" algn="l" rtl="0" eaLnBrk="0" fontAlgn="base" hangingPunct="0">
              <a:spcBef>
                <a:spcPct val="20000"/>
              </a:spcBef>
              <a:spcAft>
                <a:spcPct val="0"/>
              </a:spcAft>
              <a:buChar char="»"/>
              <a:defRPr sz="1000">
                <a:solidFill>
                  <a:schemeClr val="tx1"/>
                </a:solidFill>
                <a:latin typeface="Lucida Grande" pitchFamily="-28" charset="0"/>
                <a:ea typeface="+mn-ea"/>
                <a:cs typeface="ＭＳ Ｐゴシック"/>
              </a:defRPr>
            </a:lvl5pPr>
            <a:lvl6pPr marL="2514600" indent="-228600" algn="l" rtl="0" fontAlgn="base">
              <a:spcBef>
                <a:spcPct val="20000"/>
              </a:spcBef>
              <a:spcAft>
                <a:spcPct val="0"/>
              </a:spcAft>
              <a:buChar char="»"/>
              <a:defRPr sz="1000">
                <a:solidFill>
                  <a:schemeClr val="tx1"/>
                </a:solidFill>
                <a:latin typeface="Lucida Grande" pitchFamily="-28" charset="0"/>
                <a:ea typeface="+mn-ea"/>
              </a:defRPr>
            </a:lvl6pPr>
            <a:lvl7pPr marL="2971800" indent="-228600" algn="l" rtl="0" fontAlgn="base">
              <a:spcBef>
                <a:spcPct val="20000"/>
              </a:spcBef>
              <a:spcAft>
                <a:spcPct val="0"/>
              </a:spcAft>
              <a:buChar char="»"/>
              <a:defRPr sz="1000">
                <a:solidFill>
                  <a:schemeClr val="tx1"/>
                </a:solidFill>
                <a:latin typeface="Lucida Grande" pitchFamily="-28" charset="0"/>
                <a:ea typeface="+mn-ea"/>
              </a:defRPr>
            </a:lvl7pPr>
            <a:lvl8pPr marL="3429000" indent="-228600" algn="l" rtl="0" fontAlgn="base">
              <a:spcBef>
                <a:spcPct val="20000"/>
              </a:spcBef>
              <a:spcAft>
                <a:spcPct val="0"/>
              </a:spcAft>
              <a:buChar char="»"/>
              <a:defRPr sz="1000">
                <a:solidFill>
                  <a:schemeClr val="tx1"/>
                </a:solidFill>
                <a:latin typeface="Lucida Grande" pitchFamily="-28" charset="0"/>
                <a:ea typeface="+mn-ea"/>
              </a:defRPr>
            </a:lvl8pPr>
            <a:lvl9pPr marL="3886200" indent="-228600" algn="l" rtl="0" fontAlgn="base">
              <a:spcBef>
                <a:spcPct val="20000"/>
              </a:spcBef>
              <a:spcAft>
                <a:spcPct val="0"/>
              </a:spcAft>
              <a:buChar char="»"/>
              <a:defRPr sz="1000">
                <a:solidFill>
                  <a:schemeClr val="tx1"/>
                </a:solidFill>
                <a:latin typeface="Lucida Grande" pitchFamily="-28" charset="0"/>
                <a:ea typeface="+mn-ea"/>
              </a:defRPr>
            </a:lvl9pPr>
          </a:lstStyle>
          <a:p>
            <a:pPr marL="0" lvl="1" indent="0" algn="ctr">
              <a:spcAft>
                <a:spcPts val="0"/>
              </a:spcAft>
              <a:buFontTx/>
              <a:buNone/>
            </a:pPr>
            <a:r>
              <a:rPr lang="en-US" kern="0" dirty="0" smtClean="0">
                <a:latin typeface="+mj-lt"/>
              </a:rPr>
              <a:t>There has been a 70% reduction in theft snatch offences in 2018/19 compared to 2017/18 </a:t>
            </a:r>
            <a:endParaRPr lang="en-US" kern="0" dirty="0">
              <a:latin typeface="+mj-lt"/>
            </a:endParaRPr>
          </a:p>
        </p:txBody>
      </p:sp>
      <p:sp>
        <p:nvSpPr>
          <p:cNvPr id="9" name="Rounded Rectangle 8"/>
          <p:cNvSpPr/>
          <p:nvPr/>
        </p:nvSpPr>
        <p:spPr>
          <a:xfrm>
            <a:off x="7452320" y="4813160"/>
            <a:ext cx="1123644" cy="1696233"/>
          </a:xfrm>
          <a:prstGeom prst="roundRect">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lumMod val="50000"/>
                    <a:lumOff val="50000"/>
                  </a:schemeClr>
                </a:solidFill>
              </a:ln>
            </a:endParaRPr>
          </a:p>
        </p:txBody>
      </p:sp>
      <p:cxnSp>
        <p:nvCxnSpPr>
          <p:cNvPr id="10" name="Straight Arrow Connector 9"/>
          <p:cNvCxnSpPr>
            <a:stCxn id="8" idx="2"/>
            <a:endCxn id="9" idx="0"/>
          </p:cNvCxnSpPr>
          <p:nvPr/>
        </p:nvCxnSpPr>
        <p:spPr>
          <a:xfrm flipH="1">
            <a:off x="8014142" y="3226617"/>
            <a:ext cx="68059" cy="15865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4168318" y="1882688"/>
            <a:ext cx="1791905" cy="1343929"/>
          </a:xfrm>
          <a:prstGeom prst="rect">
            <a:avLst/>
          </a:prstGeom>
        </p:spPr>
      </p:pic>
      <p:pic>
        <p:nvPicPr>
          <p:cNvPr id="12" name="Picture 11"/>
          <p:cNvPicPr>
            <a:picLocks noChangeAspect="1"/>
          </p:cNvPicPr>
          <p:nvPr/>
        </p:nvPicPr>
        <p:blipFill>
          <a:blip r:embed="rId5"/>
          <a:stretch>
            <a:fillRect/>
          </a:stretch>
        </p:blipFill>
        <p:spPr>
          <a:xfrm>
            <a:off x="1232244" y="1882688"/>
            <a:ext cx="2729657" cy="2043452"/>
          </a:xfrm>
          <a:prstGeom prst="rect">
            <a:avLst/>
          </a:prstGeom>
        </p:spPr>
      </p:pic>
    </p:spTree>
    <p:extLst>
      <p:ext uri="{BB962C8B-B14F-4D97-AF65-F5344CB8AC3E}">
        <p14:creationId xmlns:p14="http://schemas.microsoft.com/office/powerpoint/2010/main" val="2138331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3448" y="325807"/>
            <a:ext cx="3060340" cy="892552"/>
          </a:xfrm>
          <a:prstGeom prst="rect">
            <a:avLst/>
          </a:prstGeom>
          <a:noFill/>
        </p:spPr>
        <p:txBody>
          <a:bodyPr wrap="square" rtlCol="0">
            <a:spAutoFit/>
          </a:bodyPr>
          <a:lstStyle/>
          <a:p>
            <a:pPr eaLnBrk="0" hangingPunct="0"/>
            <a:r>
              <a:rPr lang="en-GB" sz="2600" b="1" dirty="0">
                <a:solidFill>
                  <a:srgbClr val="0D6826"/>
                </a:solidFill>
                <a:latin typeface="+mj-lt"/>
                <a:ea typeface="+mj-ea"/>
              </a:rPr>
              <a:t>Gang picture</a:t>
            </a:r>
          </a:p>
          <a:p>
            <a:pPr eaLnBrk="0" hangingPunct="0"/>
            <a:endParaRPr lang="en-GB" sz="2600" b="1" dirty="0">
              <a:solidFill>
                <a:srgbClr val="0D6826"/>
              </a:solidFill>
              <a:latin typeface="+mj-lt"/>
              <a:ea typeface="+mj-ea"/>
            </a:endParaRPr>
          </a:p>
        </p:txBody>
      </p:sp>
      <p:grpSp>
        <p:nvGrpSpPr>
          <p:cNvPr id="8" name="Group 7"/>
          <p:cNvGrpSpPr>
            <a:grpSpLocks/>
          </p:cNvGrpSpPr>
          <p:nvPr/>
        </p:nvGrpSpPr>
        <p:grpSpPr bwMode="auto">
          <a:xfrm>
            <a:off x="2195736" y="4814834"/>
            <a:ext cx="1430803" cy="1421319"/>
            <a:chOff x="648" y="3094"/>
            <a:chExt cx="566" cy="496"/>
          </a:xfrm>
        </p:grpSpPr>
        <p:sp>
          <p:nvSpPr>
            <p:cNvPr id="14" name="Rectangle 13"/>
            <p:cNvSpPr>
              <a:spLocks noChangeArrowheads="1"/>
            </p:cNvSpPr>
            <p:nvPr/>
          </p:nvSpPr>
          <p:spPr bwMode="auto">
            <a:xfrm>
              <a:off x="648" y="3094"/>
              <a:ext cx="566" cy="496"/>
            </a:xfrm>
            <a:prstGeom prst="rect">
              <a:avLst/>
            </a:prstGeom>
            <a:solidFill>
              <a:schemeClr val="bg1"/>
            </a:solidFill>
            <a:ln w="9525">
              <a:solidFill>
                <a:schemeClr val="tx1"/>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900"/>
            </a:p>
          </p:txBody>
        </p:sp>
        <p:sp>
          <p:nvSpPr>
            <p:cNvPr id="15" name="Text Box 6"/>
            <p:cNvSpPr txBox="1">
              <a:spLocks noChangeArrowheads="1"/>
            </p:cNvSpPr>
            <p:nvPr/>
          </p:nvSpPr>
          <p:spPr bwMode="auto">
            <a:xfrm>
              <a:off x="807" y="3181"/>
              <a:ext cx="407" cy="371"/>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nSpc>
                  <a:spcPct val="150000"/>
                </a:lnSpc>
                <a:spcBef>
                  <a:spcPct val="50000"/>
                </a:spcBef>
              </a:pPr>
              <a:r>
                <a:rPr lang="en-GB" sz="1050" dirty="0" smtClean="0"/>
                <a:t>Alliance</a:t>
              </a:r>
            </a:p>
            <a:p>
              <a:pPr>
                <a:lnSpc>
                  <a:spcPct val="150000"/>
                </a:lnSpc>
                <a:spcBef>
                  <a:spcPct val="50000"/>
                </a:spcBef>
              </a:pPr>
              <a:r>
                <a:rPr lang="en-GB" sz="1050" dirty="0" smtClean="0"/>
                <a:t>Rivalry</a:t>
              </a:r>
            </a:p>
            <a:p>
              <a:pPr>
                <a:spcBef>
                  <a:spcPct val="50000"/>
                </a:spcBef>
              </a:pPr>
              <a:r>
                <a:rPr lang="en-GB" sz="1050" dirty="0" smtClean="0"/>
                <a:t>Unconfirmed Alliance</a:t>
              </a:r>
              <a:endParaRPr lang="en-US" sz="1050" dirty="0"/>
            </a:p>
          </p:txBody>
        </p:sp>
        <p:sp>
          <p:nvSpPr>
            <p:cNvPr id="16" name="Line 8"/>
            <p:cNvSpPr>
              <a:spLocks noChangeShapeType="1"/>
            </p:cNvSpPr>
            <p:nvPr/>
          </p:nvSpPr>
          <p:spPr bwMode="auto">
            <a:xfrm>
              <a:off x="687" y="3247"/>
              <a:ext cx="120" cy="0"/>
            </a:xfrm>
            <a:prstGeom prst="line">
              <a:avLst/>
            </a:prstGeom>
            <a:noFill/>
            <a:ln w="28575">
              <a:solidFill>
                <a:srgbClr val="339966"/>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sp>
          <p:nvSpPr>
            <p:cNvPr id="17" name="Line 10"/>
            <p:cNvSpPr>
              <a:spLocks noChangeShapeType="1"/>
            </p:cNvSpPr>
            <p:nvPr/>
          </p:nvSpPr>
          <p:spPr bwMode="auto">
            <a:xfrm>
              <a:off x="688" y="3472"/>
              <a:ext cx="119" cy="1"/>
            </a:xfrm>
            <a:prstGeom prst="line">
              <a:avLst/>
            </a:prstGeom>
            <a:noFill/>
            <a:ln w="28575">
              <a:solidFill>
                <a:srgbClr val="339966"/>
              </a:solidFill>
              <a:prstDash val="sysDot"/>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grpSp>
      <p:sp>
        <p:nvSpPr>
          <p:cNvPr id="9" name="TextBox 9"/>
          <p:cNvSpPr txBox="1"/>
          <p:nvPr/>
        </p:nvSpPr>
        <p:spPr>
          <a:xfrm>
            <a:off x="2195735" y="4813993"/>
            <a:ext cx="604653" cy="338554"/>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GB" sz="1600" b="1" dirty="0" smtClean="0"/>
              <a:t>KEY</a:t>
            </a:r>
            <a:endParaRPr lang="en-GB" sz="1600" b="1" dirty="0"/>
          </a:p>
        </p:txBody>
      </p:sp>
      <p:sp>
        <p:nvSpPr>
          <p:cNvPr id="13" name="Line 8"/>
          <p:cNvSpPr>
            <a:spLocks noChangeShapeType="1"/>
          </p:cNvSpPr>
          <p:nvPr/>
        </p:nvSpPr>
        <p:spPr bwMode="auto">
          <a:xfrm>
            <a:off x="2302350" y="5569300"/>
            <a:ext cx="303350" cy="0"/>
          </a:xfrm>
          <a:prstGeom prst="line">
            <a:avLst/>
          </a:prstGeom>
          <a:noFill/>
          <a:ln w="28575">
            <a:solidFill>
              <a:srgbClr val="FF0000"/>
            </a:solidFill>
            <a:round/>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pic>
        <p:nvPicPr>
          <p:cNvPr id="18" name="Picture 17"/>
          <p:cNvPicPr>
            <a:picLocks noChangeAspect="1"/>
          </p:cNvPicPr>
          <p:nvPr/>
        </p:nvPicPr>
        <p:blipFill>
          <a:blip r:embed="rId3"/>
          <a:stretch>
            <a:fillRect/>
          </a:stretch>
        </p:blipFill>
        <p:spPr>
          <a:xfrm>
            <a:off x="4211960" y="1218359"/>
            <a:ext cx="4617725" cy="5360471"/>
          </a:xfrm>
          <a:prstGeom prst="rect">
            <a:avLst/>
          </a:prstGeom>
        </p:spPr>
      </p:pic>
      <p:sp>
        <p:nvSpPr>
          <p:cNvPr id="3" name="Rectangle 2"/>
          <p:cNvSpPr/>
          <p:nvPr/>
        </p:nvSpPr>
        <p:spPr>
          <a:xfrm>
            <a:off x="383448" y="1026831"/>
            <a:ext cx="3828512" cy="3785652"/>
          </a:xfrm>
          <a:prstGeom prst="rect">
            <a:avLst/>
          </a:prstGeom>
        </p:spPr>
        <p:txBody>
          <a:bodyPr wrap="square">
            <a:spAutoFit/>
          </a:bodyPr>
          <a:lstStyle/>
          <a:p>
            <a:r>
              <a:rPr lang="en-GB" sz="2000" dirty="0">
                <a:latin typeface="+mj-lt"/>
              </a:rPr>
              <a:t>There are currently 5 known gangs operating in Islington. The following map shows main alliances and rivalries</a:t>
            </a:r>
            <a:r>
              <a:rPr lang="en-GB" sz="2000" dirty="0" smtClean="0">
                <a:latin typeface="+mj-lt"/>
              </a:rPr>
              <a:t>. This includes alliances and rivalries with gangs in neighbouring boroughs. </a:t>
            </a:r>
          </a:p>
          <a:p>
            <a:endParaRPr lang="en-GB" sz="2000" dirty="0">
              <a:latin typeface="+mj-lt"/>
            </a:endParaRPr>
          </a:p>
          <a:p>
            <a:r>
              <a:rPr lang="en-GB" sz="2000" dirty="0" smtClean="0">
                <a:latin typeface="+mj-lt"/>
              </a:rPr>
              <a:t>There are currently tensions between Cally Gang and Easy Cash and also Cally Gang and Andover.</a:t>
            </a:r>
            <a:endParaRPr lang="en-GB" sz="2000" dirty="0">
              <a:latin typeface="+mj-lt"/>
            </a:endParaRPr>
          </a:p>
        </p:txBody>
      </p:sp>
    </p:spTree>
    <p:extLst>
      <p:ext uri="{BB962C8B-B14F-4D97-AF65-F5344CB8AC3E}">
        <p14:creationId xmlns:p14="http://schemas.microsoft.com/office/powerpoint/2010/main" val="411904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8886" r="8894" b="28071"/>
          <a:stretch/>
        </p:blipFill>
        <p:spPr>
          <a:xfrm>
            <a:off x="699068" y="1947146"/>
            <a:ext cx="931794" cy="464642"/>
          </a:xfrm>
          <a:prstGeom prst="rect">
            <a:avLst/>
          </a:prstGeom>
        </p:spPr>
      </p:pic>
      <p:sp>
        <p:nvSpPr>
          <p:cNvPr id="8" name="TextBox 7"/>
          <p:cNvSpPr txBox="1"/>
          <p:nvPr/>
        </p:nvSpPr>
        <p:spPr>
          <a:xfrm>
            <a:off x="0" y="3034182"/>
            <a:ext cx="2072928" cy="2523768"/>
          </a:xfrm>
          <a:prstGeom prst="rect">
            <a:avLst/>
          </a:prstGeom>
          <a:noFill/>
        </p:spPr>
        <p:txBody>
          <a:bodyPr wrap="square" rtlCol="0">
            <a:spAutoFit/>
          </a:bodyPr>
          <a:lstStyle/>
          <a:p>
            <a:pPr algn="ctr"/>
            <a:r>
              <a:rPr lang="en-GB" sz="1400" b="1" dirty="0">
                <a:latin typeface="Calibri" panose="020F0502020204030204" pitchFamily="34" charset="0"/>
              </a:rPr>
              <a:t>Children or adults can either be  recruited by a gang or dealer, or they are already established gang members or drug dealers.</a:t>
            </a:r>
          </a:p>
          <a:p>
            <a:pPr algn="ctr"/>
            <a:r>
              <a:rPr lang="en-GB" sz="1400" b="1" dirty="0">
                <a:latin typeface="Calibri" panose="020F0502020204030204" pitchFamily="34" charset="0"/>
              </a:rPr>
              <a:t>Children are more likely to be targeted due to vulnerability and/or likelihood of evading detection</a:t>
            </a:r>
            <a:r>
              <a:rPr lang="en-GB" sz="1800" b="1" dirty="0"/>
              <a:t>.</a:t>
            </a:r>
          </a:p>
        </p:txBody>
      </p:sp>
      <p:sp>
        <p:nvSpPr>
          <p:cNvPr id="9" name="Right Arrow 8"/>
          <p:cNvSpPr/>
          <p:nvPr/>
        </p:nvSpPr>
        <p:spPr>
          <a:xfrm>
            <a:off x="2029701" y="2210465"/>
            <a:ext cx="695236" cy="201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4"/>
          <a:stretch>
            <a:fillRect/>
          </a:stretch>
        </p:blipFill>
        <p:spPr>
          <a:xfrm>
            <a:off x="3010073" y="1811512"/>
            <a:ext cx="937470" cy="518402"/>
          </a:xfrm>
          <a:prstGeom prst="rect">
            <a:avLst/>
          </a:prstGeom>
        </p:spPr>
      </p:pic>
      <p:pic>
        <p:nvPicPr>
          <p:cNvPr id="13" name="Picture 12"/>
          <p:cNvPicPr>
            <a:picLocks noChangeAspect="1"/>
          </p:cNvPicPr>
          <p:nvPr/>
        </p:nvPicPr>
        <p:blipFill>
          <a:blip r:embed="rId5"/>
          <a:stretch>
            <a:fillRect/>
          </a:stretch>
        </p:blipFill>
        <p:spPr>
          <a:xfrm>
            <a:off x="2988482" y="2475149"/>
            <a:ext cx="867973" cy="429905"/>
          </a:xfrm>
          <a:prstGeom prst="rect">
            <a:avLst/>
          </a:prstGeom>
        </p:spPr>
      </p:pic>
      <p:sp>
        <p:nvSpPr>
          <p:cNvPr id="15" name="TextBox 14"/>
          <p:cNvSpPr txBox="1"/>
          <p:nvPr/>
        </p:nvSpPr>
        <p:spPr>
          <a:xfrm>
            <a:off x="4638319" y="3016930"/>
            <a:ext cx="1912493" cy="2462213"/>
          </a:xfrm>
          <a:prstGeom prst="rect">
            <a:avLst/>
          </a:prstGeom>
          <a:noFill/>
        </p:spPr>
        <p:txBody>
          <a:bodyPr wrap="square" rtlCol="0">
            <a:spAutoFit/>
          </a:bodyPr>
          <a:lstStyle/>
          <a:p>
            <a:pPr algn="ctr"/>
            <a:r>
              <a:rPr lang="en-GB" sz="1400" b="1" dirty="0">
                <a:latin typeface="Calibri" panose="020F0502020204030204" pitchFamily="34" charset="0"/>
              </a:rPr>
              <a:t>Locations targeted have a market need for drugs; i.e. university towns, coastal and other tourist towns. </a:t>
            </a:r>
          </a:p>
          <a:p>
            <a:pPr algn="ctr"/>
            <a:r>
              <a:rPr lang="en-GB" sz="1400" b="1" dirty="0">
                <a:latin typeface="Calibri" panose="020F0502020204030204" pitchFamily="34" charset="0"/>
              </a:rPr>
              <a:t>County lines are also set up by the placement of looked after children or the housing of adult gangs members.</a:t>
            </a:r>
          </a:p>
        </p:txBody>
      </p:sp>
      <p:sp>
        <p:nvSpPr>
          <p:cNvPr id="19" name="TextBox 18"/>
          <p:cNvSpPr txBox="1"/>
          <p:nvPr/>
        </p:nvSpPr>
        <p:spPr>
          <a:xfrm>
            <a:off x="2457537" y="3104965"/>
            <a:ext cx="1970016" cy="2462213"/>
          </a:xfrm>
          <a:prstGeom prst="rect">
            <a:avLst/>
          </a:prstGeom>
          <a:noFill/>
        </p:spPr>
        <p:txBody>
          <a:bodyPr wrap="square" rtlCol="0">
            <a:spAutoFit/>
          </a:bodyPr>
          <a:lstStyle/>
          <a:p>
            <a:pPr algn="ctr"/>
            <a:r>
              <a:rPr lang="en-GB" sz="1400" b="1" dirty="0">
                <a:latin typeface="Calibri" panose="020F0502020204030204" pitchFamily="34" charset="0"/>
              </a:rPr>
              <a:t>Trains and cars are frequently used. </a:t>
            </a:r>
          </a:p>
          <a:p>
            <a:pPr algn="ctr"/>
            <a:r>
              <a:rPr lang="en-GB" sz="1400" b="1" dirty="0">
                <a:latin typeface="Calibri" panose="020F0502020204030204" pitchFamily="34" charset="0"/>
              </a:rPr>
              <a:t>Use of hire cars to evade detection. </a:t>
            </a:r>
          </a:p>
          <a:p>
            <a:pPr algn="ctr"/>
            <a:r>
              <a:rPr lang="en-GB" sz="1400" b="1" dirty="0">
                <a:latin typeface="Calibri" panose="020F0502020204030204" pitchFamily="34" charset="0"/>
              </a:rPr>
              <a:t>Young people may be driven by another adult to the location. </a:t>
            </a:r>
          </a:p>
          <a:p>
            <a:pPr algn="ctr"/>
            <a:r>
              <a:rPr lang="en-GB" sz="1400" b="1" dirty="0">
                <a:latin typeface="Calibri" panose="020F0502020204030204" pitchFamily="34" charset="0"/>
              </a:rPr>
              <a:t>Young people may transport drugs by carrying them internally (‘plugging’).</a:t>
            </a:r>
          </a:p>
        </p:txBody>
      </p:sp>
      <p:pic>
        <p:nvPicPr>
          <p:cNvPr id="22" name="Picture 21"/>
          <p:cNvPicPr>
            <a:picLocks noChangeAspect="1"/>
          </p:cNvPicPr>
          <p:nvPr/>
        </p:nvPicPr>
        <p:blipFill rotWithShape="1">
          <a:blip r:embed="rId6"/>
          <a:srcRect t="11451" b="4174"/>
          <a:stretch/>
        </p:blipFill>
        <p:spPr>
          <a:xfrm>
            <a:off x="5157480" y="1853541"/>
            <a:ext cx="936152" cy="824987"/>
          </a:xfrm>
          <a:prstGeom prst="rect">
            <a:avLst/>
          </a:prstGeom>
        </p:spPr>
      </p:pic>
      <p:sp>
        <p:nvSpPr>
          <p:cNvPr id="26" name="Right Arrow 25"/>
          <p:cNvSpPr/>
          <p:nvPr/>
        </p:nvSpPr>
        <p:spPr>
          <a:xfrm>
            <a:off x="3992188" y="2216332"/>
            <a:ext cx="626165" cy="2019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ight Arrow 28"/>
          <p:cNvSpPr/>
          <p:nvPr/>
        </p:nvSpPr>
        <p:spPr>
          <a:xfrm>
            <a:off x="6387454" y="2203946"/>
            <a:ext cx="626165" cy="2143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03250" y="1989303"/>
            <a:ext cx="763686" cy="576609"/>
          </a:xfrm>
          <a:prstGeom prst="rect">
            <a:avLst/>
          </a:prstGeom>
        </p:spPr>
      </p:pic>
      <p:sp>
        <p:nvSpPr>
          <p:cNvPr id="20" name="TextBox 19"/>
          <p:cNvSpPr txBox="1"/>
          <p:nvPr/>
        </p:nvSpPr>
        <p:spPr>
          <a:xfrm>
            <a:off x="6883826" y="3034182"/>
            <a:ext cx="1875693" cy="2462213"/>
          </a:xfrm>
          <a:prstGeom prst="rect">
            <a:avLst/>
          </a:prstGeom>
          <a:noFill/>
        </p:spPr>
        <p:txBody>
          <a:bodyPr wrap="square" rtlCol="0">
            <a:spAutoFit/>
          </a:bodyPr>
          <a:lstStyle/>
          <a:p>
            <a:pPr algn="ctr"/>
            <a:r>
              <a:rPr lang="en-GB" sz="1400" b="1" dirty="0">
                <a:latin typeface="Calibri" panose="020F0502020204030204" pitchFamily="34" charset="0"/>
              </a:rPr>
              <a:t>Preparation and organisation of the sale of drugs. The address tenant is likely to be a drug user and dependant on dealer/gang. </a:t>
            </a:r>
          </a:p>
          <a:p>
            <a:pPr algn="ctr"/>
            <a:r>
              <a:rPr lang="en-GB" sz="1400" b="1" dirty="0">
                <a:latin typeface="Calibri" panose="020F0502020204030204" pitchFamily="34" charset="0"/>
              </a:rPr>
              <a:t>Young people often sleep at the address (reporting poor conditions)  </a:t>
            </a:r>
          </a:p>
        </p:txBody>
      </p:sp>
      <p:sp>
        <p:nvSpPr>
          <p:cNvPr id="14" name="Title 1"/>
          <p:cNvSpPr>
            <a:spLocks noGrp="1"/>
          </p:cNvSpPr>
          <p:nvPr>
            <p:ph type="title"/>
          </p:nvPr>
        </p:nvSpPr>
        <p:spPr>
          <a:xfrm>
            <a:off x="201165" y="678991"/>
            <a:ext cx="8208209" cy="966380"/>
          </a:xfrm>
          <a:solidFill>
            <a:schemeClr val="bg1"/>
          </a:solidFill>
        </p:spPr>
        <p:txBody>
          <a:bodyPr/>
          <a:lstStyle/>
          <a:p>
            <a:r>
              <a:rPr lang="en-GB" dirty="0" smtClean="0"/>
              <a:t>County Lines: What does it </a:t>
            </a:r>
            <a:r>
              <a:rPr lang="en-GB" dirty="0"/>
              <a:t>l</a:t>
            </a:r>
            <a:r>
              <a:rPr lang="en-GB" dirty="0" smtClean="0"/>
              <a:t>ook </a:t>
            </a:r>
            <a:r>
              <a:rPr lang="en-GB" dirty="0"/>
              <a:t>l</a:t>
            </a:r>
            <a:r>
              <a:rPr lang="en-GB" dirty="0" smtClean="0"/>
              <a:t>ike?</a:t>
            </a:r>
            <a:endParaRPr lang="en-GB" dirty="0"/>
          </a:p>
        </p:txBody>
      </p:sp>
    </p:spTree>
    <p:extLst>
      <p:ext uri="{BB962C8B-B14F-4D97-AF65-F5344CB8AC3E}">
        <p14:creationId xmlns:p14="http://schemas.microsoft.com/office/powerpoint/2010/main" val="345200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19" grpId="0"/>
      <p:bldP spid="26" grpId="0" animBg="1"/>
      <p:bldP spid="29"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34792" y="531028"/>
            <a:ext cx="5607038" cy="672036"/>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rgbClr val="0D6826"/>
                </a:solidFill>
                <a:latin typeface="+mj-lt"/>
                <a:ea typeface="+mj-ea"/>
                <a:cs typeface="ＭＳ Ｐゴシック"/>
              </a:defRPr>
            </a:lvl1pPr>
            <a:lvl2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2pPr>
            <a:lvl3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3pPr>
            <a:lvl4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4pPr>
            <a:lvl5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5pPr>
            <a:lvl6pPr marL="457200" algn="l" rtl="0" fontAlgn="base">
              <a:spcBef>
                <a:spcPct val="0"/>
              </a:spcBef>
              <a:spcAft>
                <a:spcPct val="0"/>
              </a:spcAft>
              <a:defRPr sz="2800" b="1">
                <a:solidFill>
                  <a:srgbClr val="0D6826"/>
                </a:solidFill>
                <a:latin typeface="Arial" charset="0"/>
                <a:ea typeface="ＭＳ Ｐゴシック" pitchFamily="-28" charset="-128"/>
              </a:defRPr>
            </a:lvl6pPr>
            <a:lvl7pPr marL="914400" algn="l" rtl="0" fontAlgn="base">
              <a:spcBef>
                <a:spcPct val="0"/>
              </a:spcBef>
              <a:spcAft>
                <a:spcPct val="0"/>
              </a:spcAft>
              <a:defRPr sz="2800" b="1">
                <a:solidFill>
                  <a:srgbClr val="0D6826"/>
                </a:solidFill>
                <a:latin typeface="Arial" charset="0"/>
                <a:ea typeface="ＭＳ Ｐゴシック" pitchFamily="-28" charset="-128"/>
              </a:defRPr>
            </a:lvl7pPr>
            <a:lvl8pPr marL="1371600" algn="l" rtl="0" fontAlgn="base">
              <a:spcBef>
                <a:spcPct val="0"/>
              </a:spcBef>
              <a:spcAft>
                <a:spcPct val="0"/>
              </a:spcAft>
              <a:defRPr sz="2800" b="1">
                <a:solidFill>
                  <a:srgbClr val="0D6826"/>
                </a:solidFill>
                <a:latin typeface="Arial" charset="0"/>
                <a:ea typeface="ＭＳ Ｐゴシック" pitchFamily="-28" charset="-128"/>
              </a:defRPr>
            </a:lvl8pPr>
            <a:lvl9pPr marL="1828800" algn="l" rtl="0" fontAlgn="base">
              <a:spcBef>
                <a:spcPct val="0"/>
              </a:spcBef>
              <a:spcAft>
                <a:spcPct val="0"/>
              </a:spcAft>
              <a:defRPr sz="2800" b="1">
                <a:solidFill>
                  <a:srgbClr val="0D6826"/>
                </a:solidFill>
                <a:latin typeface="Arial" charset="0"/>
                <a:ea typeface="ＭＳ Ｐゴシック" pitchFamily="-28" charset="-128"/>
              </a:defRPr>
            </a:lvl9pPr>
          </a:lstStyle>
          <a:p>
            <a:r>
              <a:rPr lang="en-GB" sz="2800" kern="0" cap="none" dirty="0" smtClean="0"/>
              <a:t>Drugs Issues</a:t>
            </a:r>
            <a:endParaRPr lang="en-GB" sz="2800" kern="0" cap="none" dirty="0"/>
          </a:p>
        </p:txBody>
      </p:sp>
      <p:sp>
        <p:nvSpPr>
          <p:cNvPr id="5" name="Content Placeholder 2"/>
          <p:cNvSpPr txBox="1">
            <a:spLocks/>
          </p:cNvSpPr>
          <p:nvPr/>
        </p:nvSpPr>
        <p:spPr bwMode="auto">
          <a:xfrm>
            <a:off x="467544" y="1203064"/>
            <a:ext cx="8204632" cy="4818224"/>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a:bodyPr>
          <a:lstStyle>
            <a:lvl1pPr marL="0" indent="0" algn="l" rtl="0" eaLnBrk="0" fontAlgn="base" hangingPunct="0">
              <a:spcBef>
                <a:spcPct val="20000"/>
              </a:spcBef>
              <a:spcAft>
                <a:spcPct val="0"/>
              </a:spcAft>
              <a:buNone/>
              <a:defRPr sz="2000">
                <a:solidFill>
                  <a:schemeClr val="tx1"/>
                </a:solidFill>
                <a:latin typeface="+mn-lt"/>
                <a:ea typeface="+mn-ea"/>
                <a:cs typeface="ＭＳ Ｐゴシック"/>
              </a:defRPr>
            </a:lvl1pPr>
            <a:lvl2pPr marL="457200" indent="0" algn="l" rtl="0" eaLnBrk="0" fontAlgn="base" hangingPunct="0">
              <a:spcBef>
                <a:spcPct val="20000"/>
              </a:spcBef>
              <a:spcAft>
                <a:spcPct val="0"/>
              </a:spcAft>
              <a:buNone/>
              <a:defRPr sz="1800">
                <a:solidFill>
                  <a:schemeClr val="tx1"/>
                </a:solidFill>
                <a:latin typeface="Lucida Grande" pitchFamily="-28" charset="0"/>
                <a:ea typeface="+mn-ea"/>
                <a:cs typeface="ＭＳ Ｐゴシック"/>
              </a:defRPr>
            </a:lvl2pPr>
            <a:lvl3pPr marL="914400" indent="0" algn="l" rtl="0" eaLnBrk="0" fontAlgn="base" hangingPunct="0">
              <a:spcBef>
                <a:spcPct val="20000"/>
              </a:spcBef>
              <a:spcAft>
                <a:spcPct val="0"/>
              </a:spcAft>
              <a:buNone/>
              <a:defRPr sz="1600">
                <a:solidFill>
                  <a:schemeClr val="tx1"/>
                </a:solidFill>
                <a:latin typeface="Lucida Grande" pitchFamily="-28" charset="0"/>
                <a:ea typeface="+mn-ea"/>
                <a:cs typeface="ＭＳ Ｐゴシック"/>
              </a:defRPr>
            </a:lvl3pPr>
            <a:lvl4pPr marL="1371600" indent="0" algn="l" rtl="0" eaLnBrk="0" fontAlgn="base" hangingPunct="0">
              <a:spcBef>
                <a:spcPct val="20000"/>
              </a:spcBef>
              <a:spcAft>
                <a:spcPct val="0"/>
              </a:spcAft>
              <a:buNone/>
              <a:defRPr sz="1400">
                <a:solidFill>
                  <a:schemeClr val="tx1"/>
                </a:solidFill>
                <a:latin typeface="Lucida Grande" pitchFamily="-28" charset="0"/>
                <a:ea typeface="+mn-ea"/>
                <a:cs typeface="ＭＳ Ｐゴシック"/>
              </a:defRPr>
            </a:lvl4pPr>
            <a:lvl5pPr marL="1828800" indent="0" algn="l" rtl="0" eaLnBrk="0" fontAlgn="base" hangingPunct="0">
              <a:spcBef>
                <a:spcPct val="20000"/>
              </a:spcBef>
              <a:spcAft>
                <a:spcPct val="0"/>
              </a:spcAft>
              <a:buNone/>
              <a:defRPr sz="1400">
                <a:solidFill>
                  <a:schemeClr val="tx1"/>
                </a:solidFill>
                <a:latin typeface="Lucida Grande" pitchFamily="-28" charset="0"/>
                <a:ea typeface="+mn-ea"/>
                <a:cs typeface="ＭＳ Ｐゴシック"/>
              </a:defRPr>
            </a:lvl5pPr>
            <a:lvl6pPr marL="2286000" indent="0" algn="l" rtl="0" fontAlgn="base">
              <a:spcBef>
                <a:spcPct val="20000"/>
              </a:spcBef>
              <a:spcAft>
                <a:spcPct val="0"/>
              </a:spcAft>
              <a:buNone/>
              <a:defRPr sz="1400">
                <a:solidFill>
                  <a:schemeClr val="tx1"/>
                </a:solidFill>
                <a:latin typeface="Lucida Grande" pitchFamily="-28" charset="0"/>
                <a:ea typeface="+mn-ea"/>
              </a:defRPr>
            </a:lvl6pPr>
            <a:lvl7pPr marL="2743200" indent="0" algn="l" rtl="0" fontAlgn="base">
              <a:spcBef>
                <a:spcPct val="20000"/>
              </a:spcBef>
              <a:spcAft>
                <a:spcPct val="0"/>
              </a:spcAft>
              <a:buNone/>
              <a:defRPr sz="1400">
                <a:solidFill>
                  <a:schemeClr val="tx1"/>
                </a:solidFill>
                <a:latin typeface="Lucida Grande" pitchFamily="-28" charset="0"/>
                <a:ea typeface="+mn-ea"/>
              </a:defRPr>
            </a:lvl7pPr>
            <a:lvl8pPr marL="3200400" indent="0" algn="l" rtl="0" fontAlgn="base">
              <a:spcBef>
                <a:spcPct val="20000"/>
              </a:spcBef>
              <a:spcAft>
                <a:spcPct val="0"/>
              </a:spcAft>
              <a:buNone/>
              <a:defRPr sz="1400">
                <a:solidFill>
                  <a:schemeClr val="tx1"/>
                </a:solidFill>
                <a:latin typeface="Lucida Grande" pitchFamily="-28" charset="0"/>
                <a:ea typeface="+mn-ea"/>
              </a:defRPr>
            </a:lvl8pPr>
            <a:lvl9pPr marL="3657600" indent="0" algn="l" rtl="0" fontAlgn="base">
              <a:spcBef>
                <a:spcPct val="20000"/>
              </a:spcBef>
              <a:spcAft>
                <a:spcPct val="0"/>
              </a:spcAft>
              <a:buNone/>
              <a:defRPr sz="1400">
                <a:solidFill>
                  <a:schemeClr val="tx1"/>
                </a:solidFill>
                <a:latin typeface="Lucida Grande" pitchFamily="-28" charset="0"/>
                <a:ea typeface="+mn-ea"/>
              </a:defRPr>
            </a:lvl9pPr>
          </a:lstStyle>
          <a:p>
            <a:r>
              <a:rPr lang="en-GB" sz="2200" b="1" dirty="0" smtClean="0">
                <a:latin typeface="+mj-lt"/>
              </a:rPr>
              <a:t>Camden </a:t>
            </a:r>
            <a:r>
              <a:rPr lang="en-GB" sz="2200" b="1" dirty="0">
                <a:latin typeface="+mj-lt"/>
              </a:rPr>
              <a:t>and Islington Drugs Strategy </a:t>
            </a:r>
            <a:r>
              <a:rPr lang="en-GB" sz="2200" b="1" dirty="0" smtClean="0">
                <a:latin typeface="+mj-lt"/>
              </a:rPr>
              <a:t>2018-21</a:t>
            </a:r>
            <a:r>
              <a:rPr lang="en-GB" sz="2200" dirty="0" smtClean="0">
                <a:latin typeface="+mj-lt"/>
              </a:rPr>
              <a:t> has a </a:t>
            </a:r>
            <a:r>
              <a:rPr lang="en-GB" sz="2200" dirty="0">
                <a:latin typeface="+mj-lt"/>
              </a:rPr>
              <a:t>focus on:</a:t>
            </a:r>
          </a:p>
          <a:p>
            <a:pPr marL="1257300" lvl="2" indent="-342900">
              <a:buFont typeface="Arial" panose="020B0604020202020204" pitchFamily="34" charset="0"/>
              <a:buChar char="•"/>
            </a:pPr>
            <a:r>
              <a:rPr lang="en-GB" sz="2200" dirty="0">
                <a:latin typeface="+mj-lt"/>
              </a:rPr>
              <a:t>Increasing policing and enforcement</a:t>
            </a:r>
          </a:p>
          <a:p>
            <a:pPr marL="1257300" lvl="2" indent="-342900">
              <a:buFont typeface="Arial" panose="020B0604020202020204" pitchFamily="34" charset="0"/>
              <a:buChar char="•"/>
            </a:pPr>
            <a:r>
              <a:rPr lang="en-GB" sz="2200" dirty="0">
                <a:latin typeface="+mj-lt"/>
              </a:rPr>
              <a:t>Providing support for those who need it</a:t>
            </a:r>
          </a:p>
          <a:p>
            <a:pPr marL="1257300" lvl="2" indent="-342900">
              <a:buFont typeface="Arial" panose="020B0604020202020204" pitchFamily="34" charset="0"/>
              <a:buChar char="•"/>
            </a:pPr>
            <a:r>
              <a:rPr lang="en-GB" sz="2200" dirty="0">
                <a:latin typeface="+mj-lt"/>
              </a:rPr>
              <a:t>Improving the local area</a:t>
            </a:r>
          </a:p>
          <a:p>
            <a:pPr marL="1257300" lvl="2" indent="-342900">
              <a:buFont typeface="Arial" panose="020B0604020202020204" pitchFamily="34" charset="0"/>
              <a:buChar char="•"/>
            </a:pPr>
            <a:r>
              <a:rPr lang="en-GB" sz="2200" dirty="0">
                <a:latin typeface="+mj-lt"/>
              </a:rPr>
              <a:t>Engaging local young people and providing a range of positive </a:t>
            </a:r>
            <a:r>
              <a:rPr lang="en-GB" sz="2200" dirty="0" smtClean="0">
                <a:latin typeface="+mj-lt"/>
              </a:rPr>
              <a:t>activities</a:t>
            </a:r>
            <a:endParaRPr lang="en-GB" sz="2200" dirty="0">
              <a:latin typeface="+mj-lt"/>
            </a:endParaRPr>
          </a:p>
          <a:p>
            <a:pPr lvl="2"/>
            <a:endParaRPr lang="en-GB" sz="2200" dirty="0" smtClean="0">
              <a:latin typeface="+mj-lt"/>
            </a:endParaRPr>
          </a:p>
          <a:p>
            <a:r>
              <a:rPr lang="en-GB" sz="2200" dirty="0" smtClean="0">
                <a:latin typeface="+mj-lt"/>
              </a:rPr>
              <a:t>One of the biggest hot spots in Islington is </a:t>
            </a:r>
            <a:r>
              <a:rPr lang="en-GB" sz="2200" b="1" u="sng" dirty="0" smtClean="0">
                <a:latin typeface="+mj-lt"/>
              </a:rPr>
              <a:t>Finsbury Park</a:t>
            </a:r>
            <a:r>
              <a:rPr lang="en-GB" sz="2200" dirty="0" smtClean="0">
                <a:latin typeface="+mj-lt"/>
              </a:rPr>
              <a:t>, where there is currently a tri-borough and policing joint action plan being implemented to tackle drugs and related issues in the area.</a:t>
            </a:r>
          </a:p>
          <a:p>
            <a:endParaRPr lang="en-GB" sz="2200" dirty="0">
              <a:latin typeface="+mj-lt"/>
            </a:endParaRPr>
          </a:p>
        </p:txBody>
      </p:sp>
    </p:spTree>
    <p:extLst>
      <p:ext uri="{BB962C8B-B14F-4D97-AF65-F5344CB8AC3E}">
        <p14:creationId xmlns:p14="http://schemas.microsoft.com/office/powerpoint/2010/main" val="2547082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50571" y="620688"/>
            <a:ext cx="2493238" cy="409343"/>
          </a:xfrm>
          <a:prstGeom prst="rect">
            <a:avLst/>
          </a:prstGeom>
          <a:solidFill>
            <a:schemeClr val="bg1"/>
          </a:solidFill>
          <a:ln w="9525">
            <a:noFill/>
            <a:miter lim="800000"/>
            <a:headEnd/>
            <a:tailEnd/>
          </a:ln>
        </p:spPr>
        <p:txBody>
          <a:bodyPr vert="horz" wrap="square" lIns="0" tIns="0" rIns="0" bIns="0" numCol="1" anchor="t" anchorCtr="0" compatLnSpc="1">
            <a:prstTxWarp prst="textNoShape">
              <a:avLst/>
            </a:prstTxWarp>
            <a:spAutoFit/>
          </a:bodyPr>
          <a:lstStyle>
            <a:lvl1pPr algn="l" rtl="0" eaLnBrk="0" fontAlgn="base" hangingPunct="0">
              <a:lnSpc>
                <a:spcPct val="95000"/>
              </a:lnSpc>
              <a:spcBef>
                <a:spcPct val="0"/>
              </a:spcBef>
              <a:spcAft>
                <a:spcPct val="0"/>
              </a:spcAft>
              <a:defRPr sz="1875" b="1" baseline="0">
                <a:solidFill>
                  <a:schemeClr val="tx2"/>
                </a:solidFill>
                <a:latin typeface="+mj-lt"/>
                <a:ea typeface="+mj-ea"/>
                <a:cs typeface="ＭＳ Ｐゴシック"/>
              </a:defRPr>
            </a:lvl1pPr>
            <a:lvl2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2pPr>
            <a:lvl3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3pPr>
            <a:lvl4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4pPr>
            <a:lvl5pPr algn="l" rtl="0" eaLnBrk="0" fontAlgn="base" hangingPunct="0">
              <a:spcBef>
                <a:spcPct val="0"/>
              </a:spcBef>
              <a:spcAft>
                <a:spcPct val="0"/>
              </a:spcAft>
              <a:defRPr sz="2800" b="1">
                <a:solidFill>
                  <a:srgbClr val="0D6826"/>
                </a:solidFill>
                <a:latin typeface="Arial" charset="0"/>
                <a:ea typeface="ＭＳ Ｐゴシック" pitchFamily="-28" charset="-128"/>
                <a:cs typeface="ＭＳ Ｐゴシック"/>
              </a:defRPr>
            </a:lvl5pPr>
            <a:lvl6pPr marL="457200" algn="l" rtl="0" fontAlgn="base">
              <a:spcBef>
                <a:spcPct val="0"/>
              </a:spcBef>
              <a:spcAft>
                <a:spcPct val="0"/>
              </a:spcAft>
              <a:defRPr sz="2800" b="1">
                <a:solidFill>
                  <a:srgbClr val="0D6826"/>
                </a:solidFill>
                <a:latin typeface="Arial" charset="0"/>
                <a:ea typeface="ＭＳ Ｐゴシック" pitchFamily="-28" charset="-128"/>
              </a:defRPr>
            </a:lvl6pPr>
            <a:lvl7pPr marL="914400" algn="l" rtl="0" fontAlgn="base">
              <a:spcBef>
                <a:spcPct val="0"/>
              </a:spcBef>
              <a:spcAft>
                <a:spcPct val="0"/>
              </a:spcAft>
              <a:defRPr sz="2800" b="1">
                <a:solidFill>
                  <a:srgbClr val="0D6826"/>
                </a:solidFill>
                <a:latin typeface="Arial" charset="0"/>
                <a:ea typeface="ＭＳ Ｐゴシック" pitchFamily="-28" charset="-128"/>
              </a:defRPr>
            </a:lvl7pPr>
            <a:lvl8pPr marL="1371600" algn="l" rtl="0" fontAlgn="base">
              <a:spcBef>
                <a:spcPct val="0"/>
              </a:spcBef>
              <a:spcAft>
                <a:spcPct val="0"/>
              </a:spcAft>
              <a:defRPr sz="2800" b="1">
                <a:solidFill>
                  <a:srgbClr val="0D6826"/>
                </a:solidFill>
                <a:latin typeface="Arial" charset="0"/>
                <a:ea typeface="ＭＳ Ｐゴシック" pitchFamily="-28" charset="-128"/>
              </a:defRPr>
            </a:lvl8pPr>
            <a:lvl9pPr marL="1828800" algn="l" rtl="0" fontAlgn="base">
              <a:spcBef>
                <a:spcPct val="0"/>
              </a:spcBef>
              <a:spcAft>
                <a:spcPct val="0"/>
              </a:spcAft>
              <a:defRPr sz="2800" b="1">
                <a:solidFill>
                  <a:srgbClr val="0D6826"/>
                </a:solidFill>
                <a:latin typeface="Arial" charset="0"/>
                <a:ea typeface="ＭＳ Ｐゴシック" pitchFamily="-28" charset="-128"/>
              </a:defRPr>
            </a:lvl9pPr>
          </a:lstStyle>
          <a:p>
            <a:r>
              <a:rPr lang="en-GB" sz="2800" kern="0" dirty="0" smtClean="0">
                <a:solidFill>
                  <a:srgbClr val="0D6826"/>
                </a:solidFill>
              </a:rPr>
              <a:t>Knife Crime</a:t>
            </a:r>
            <a:endParaRPr lang="en-GB" sz="2800" kern="0" dirty="0">
              <a:solidFill>
                <a:srgbClr val="0D6826"/>
              </a:solidFill>
            </a:endParaRPr>
          </a:p>
        </p:txBody>
      </p:sp>
      <p:sp>
        <p:nvSpPr>
          <p:cNvPr id="5" name="Content Placeholder 2"/>
          <p:cNvSpPr txBox="1">
            <a:spLocks/>
          </p:cNvSpPr>
          <p:nvPr/>
        </p:nvSpPr>
        <p:spPr>
          <a:xfrm>
            <a:off x="323850" y="1340768"/>
            <a:ext cx="4663787" cy="41033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1600">
                <a:solidFill>
                  <a:schemeClr val="tx1"/>
                </a:solidFill>
                <a:latin typeface="Lucida Grande" pitchFamily="-28" charset="0"/>
                <a:ea typeface="+mn-ea"/>
                <a:cs typeface="ＭＳ Ｐゴシック"/>
              </a:defRPr>
            </a:lvl2pPr>
            <a:lvl3pPr marL="1143000" indent="-228600" algn="l" rtl="0" eaLnBrk="0" fontAlgn="base" hangingPunct="0">
              <a:spcBef>
                <a:spcPct val="20000"/>
              </a:spcBef>
              <a:spcAft>
                <a:spcPct val="0"/>
              </a:spcAft>
              <a:buChar char="•"/>
              <a:defRPr sz="1400">
                <a:solidFill>
                  <a:schemeClr val="tx1"/>
                </a:solidFill>
                <a:latin typeface="Lucida Grande" pitchFamily="-28" charset="0"/>
                <a:ea typeface="+mn-ea"/>
                <a:cs typeface="ＭＳ Ｐゴシック"/>
              </a:defRPr>
            </a:lvl3pPr>
            <a:lvl4pPr marL="1600200" indent="-228600" algn="l" rtl="0" eaLnBrk="0" fontAlgn="base" hangingPunct="0">
              <a:spcBef>
                <a:spcPct val="20000"/>
              </a:spcBef>
              <a:spcAft>
                <a:spcPct val="0"/>
              </a:spcAft>
              <a:buChar char="–"/>
              <a:defRPr sz="1200">
                <a:solidFill>
                  <a:schemeClr val="tx1"/>
                </a:solidFill>
                <a:latin typeface="Lucida Grande" pitchFamily="-28" charset="0"/>
                <a:ea typeface="+mn-ea"/>
                <a:cs typeface="ＭＳ Ｐゴシック"/>
              </a:defRPr>
            </a:lvl4pPr>
            <a:lvl5pPr marL="2057400" indent="-228600" algn="l" rtl="0" eaLnBrk="0" fontAlgn="base" hangingPunct="0">
              <a:spcBef>
                <a:spcPct val="20000"/>
              </a:spcBef>
              <a:spcAft>
                <a:spcPct val="0"/>
              </a:spcAft>
              <a:buChar char="»"/>
              <a:defRPr sz="1000">
                <a:solidFill>
                  <a:schemeClr val="tx1"/>
                </a:solidFill>
                <a:latin typeface="Lucida Grande" pitchFamily="-28" charset="0"/>
                <a:ea typeface="+mn-ea"/>
                <a:cs typeface="ＭＳ Ｐゴシック"/>
              </a:defRPr>
            </a:lvl5pPr>
            <a:lvl6pPr marL="2514600" indent="-228600" algn="l" rtl="0" fontAlgn="base">
              <a:spcBef>
                <a:spcPct val="20000"/>
              </a:spcBef>
              <a:spcAft>
                <a:spcPct val="0"/>
              </a:spcAft>
              <a:buChar char="»"/>
              <a:defRPr sz="1000">
                <a:solidFill>
                  <a:schemeClr val="tx1"/>
                </a:solidFill>
                <a:latin typeface="Lucida Grande" pitchFamily="-28" charset="0"/>
                <a:ea typeface="+mn-ea"/>
              </a:defRPr>
            </a:lvl6pPr>
            <a:lvl7pPr marL="2971800" indent="-228600" algn="l" rtl="0" fontAlgn="base">
              <a:spcBef>
                <a:spcPct val="20000"/>
              </a:spcBef>
              <a:spcAft>
                <a:spcPct val="0"/>
              </a:spcAft>
              <a:buChar char="»"/>
              <a:defRPr sz="1000">
                <a:solidFill>
                  <a:schemeClr val="tx1"/>
                </a:solidFill>
                <a:latin typeface="Lucida Grande" pitchFamily="-28" charset="0"/>
                <a:ea typeface="+mn-ea"/>
              </a:defRPr>
            </a:lvl7pPr>
            <a:lvl8pPr marL="3429000" indent="-228600" algn="l" rtl="0" fontAlgn="base">
              <a:spcBef>
                <a:spcPct val="20000"/>
              </a:spcBef>
              <a:spcAft>
                <a:spcPct val="0"/>
              </a:spcAft>
              <a:buChar char="»"/>
              <a:defRPr sz="1000">
                <a:solidFill>
                  <a:schemeClr val="tx1"/>
                </a:solidFill>
                <a:latin typeface="Lucida Grande" pitchFamily="-28" charset="0"/>
                <a:ea typeface="+mn-ea"/>
              </a:defRPr>
            </a:lvl8pPr>
            <a:lvl9pPr marL="3886200" indent="-228600" algn="l" rtl="0" fontAlgn="base">
              <a:spcBef>
                <a:spcPct val="20000"/>
              </a:spcBef>
              <a:spcAft>
                <a:spcPct val="0"/>
              </a:spcAft>
              <a:buChar char="»"/>
              <a:defRPr sz="1000">
                <a:solidFill>
                  <a:schemeClr val="tx1"/>
                </a:solidFill>
                <a:latin typeface="Lucida Grande" pitchFamily="-28" charset="0"/>
                <a:ea typeface="+mn-ea"/>
              </a:defRPr>
            </a:lvl9pPr>
          </a:lstStyle>
          <a:p>
            <a:r>
              <a:rPr lang="en-GB" sz="2000" kern="0" dirty="0" smtClean="0">
                <a:latin typeface="+mj-lt"/>
              </a:rPr>
              <a:t>Knife crime is a priority across London and nationally. </a:t>
            </a:r>
          </a:p>
          <a:p>
            <a:r>
              <a:rPr lang="en-GB" sz="2000" kern="0" dirty="0" smtClean="0">
                <a:latin typeface="+mj-lt"/>
              </a:rPr>
              <a:t>Levels of </a:t>
            </a:r>
            <a:r>
              <a:rPr lang="en-GB" sz="2000" u="sng" kern="0" dirty="0" smtClean="0">
                <a:latin typeface="+mj-lt"/>
              </a:rPr>
              <a:t>recorded</a:t>
            </a:r>
            <a:r>
              <a:rPr lang="en-GB" sz="2000" kern="0" dirty="0" smtClean="0">
                <a:latin typeface="+mj-lt"/>
              </a:rPr>
              <a:t> knife crime in Islington are 80% higher in 2018/19 compared to 5 years ago, although in the past year we have seen an 8% reduction (</a:t>
            </a:r>
            <a:r>
              <a:rPr lang="en-GB" sz="2000" b="1" kern="0" dirty="0" smtClean="0">
                <a:latin typeface="+mj-lt"/>
              </a:rPr>
              <a:t>MPS data</a:t>
            </a:r>
            <a:r>
              <a:rPr lang="en-GB" sz="2000" kern="0" dirty="0" smtClean="0">
                <a:latin typeface="+mj-lt"/>
              </a:rPr>
              <a:t>).</a:t>
            </a:r>
          </a:p>
          <a:p>
            <a:r>
              <a:rPr lang="en-GB" sz="2000" kern="0" dirty="0" smtClean="0">
                <a:latin typeface="+mj-lt"/>
              </a:rPr>
              <a:t>Islington is </a:t>
            </a:r>
            <a:r>
              <a:rPr lang="en-GB" sz="2000" kern="0" dirty="0" smtClean="0">
                <a:solidFill>
                  <a:srgbClr val="000000"/>
                </a:solidFill>
                <a:latin typeface="+mj-lt"/>
              </a:rPr>
              <a:t>implementing a knife harm reduction plan. </a:t>
            </a:r>
            <a:r>
              <a:rPr lang="en-GB" sz="2000" kern="0" dirty="0" smtClean="0">
                <a:latin typeface="+mj-lt"/>
              </a:rPr>
              <a:t>There is a task and finish group.</a:t>
            </a:r>
          </a:p>
          <a:p>
            <a:r>
              <a:rPr lang="en-GB" sz="2000" u="sng" kern="0" dirty="0" smtClean="0">
                <a:latin typeface="+mj-lt"/>
              </a:rPr>
              <a:t>Everyone</a:t>
            </a:r>
            <a:r>
              <a:rPr lang="en-GB" sz="2000" kern="0" dirty="0" smtClean="0">
                <a:latin typeface="+mj-lt"/>
              </a:rPr>
              <a:t> can have a role to play in tackling knife crime.</a:t>
            </a:r>
            <a:endParaRPr lang="en-GB" sz="2000" kern="0" dirty="0">
              <a:latin typeface="+mj-lt"/>
            </a:endParaRPr>
          </a:p>
        </p:txBody>
      </p:sp>
      <p:pic>
        <p:nvPicPr>
          <p:cNvPr id="6" name="Picture 5"/>
          <p:cNvPicPr>
            <a:picLocks noChangeAspect="1"/>
          </p:cNvPicPr>
          <p:nvPr/>
        </p:nvPicPr>
        <p:blipFill rotWithShape="1">
          <a:blip r:embed="rId3"/>
          <a:srcRect l="14221" t="19957" r="38052" b="11374"/>
          <a:stretch/>
        </p:blipFill>
        <p:spPr>
          <a:xfrm>
            <a:off x="5121234" y="1340768"/>
            <a:ext cx="3564946" cy="4103326"/>
          </a:xfrm>
          <a:prstGeom prst="rect">
            <a:avLst/>
          </a:prstGeom>
        </p:spPr>
      </p:pic>
    </p:spTree>
    <p:extLst>
      <p:ext uri="{BB962C8B-B14F-4D97-AF65-F5344CB8AC3E}">
        <p14:creationId xmlns:p14="http://schemas.microsoft.com/office/powerpoint/2010/main" val="152345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13" y="139820"/>
            <a:ext cx="6372200" cy="844550"/>
          </a:xfrm>
        </p:spPr>
        <p:txBody>
          <a:bodyPr/>
          <a:lstStyle/>
          <a:p>
            <a:r>
              <a:rPr lang="en-GB" sz="2600" dirty="0" smtClean="0"/>
              <a:t>Victims of Knife Crime compared to London (12 months)</a:t>
            </a:r>
            <a:endParaRPr lang="en-GB" sz="2600" dirty="0"/>
          </a:p>
        </p:txBody>
      </p:sp>
      <p:pic>
        <p:nvPicPr>
          <p:cNvPr id="5" name="Picture 4"/>
          <p:cNvPicPr>
            <a:picLocks noChangeAspect="1"/>
          </p:cNvPicPr>
          <p:nvPr/>
        </p:nvPicPr>
        <p:blipFill>
          <a:blip r:embed="rId3"/>
          <a:stretch>
            <a:fillRect/>
          </a:stretch>
        </p:blipFill>
        <p:spPr>
          <a:xfrm>
            <a:off x="0" y="984370"/>
            <a:ext cx="4200508" cy="1792379"/>
          </a:xfrm>
          <a:prstGeom prst="rect">
            <a:avLst/>
          </a:prstGeom>
        </p:spPr>
      </p:pic>
      <p:pic>
        <p:nvPicPr>
          <p:cNvPr id="4" name="Picture 3"/>
          <p:cNvPicPr>
            <a:picLocks noChangeAspect="1"/>
          </p:cNvPicPr>
          <p:nvPr/>
        </p:nvPicPr>
        <p:blipFill>
          <a:blip r:embed="rId4"/>
          <a:stretch>
            <a:fillRect/>
          </a:stretch>
        </p:blipFill>
        <p:spPr>
          <a:xfrm>
            <a:off x="4072301" y="1195249"/>
            <a:ext cx="591638" cy="1289586"/>
          </a:xfrm>
          <a:prstGeom prst="rect">
            <a:avLst/>
          </a:prstGeom>
        </p:spPr>
      </p:pic>
      <p:pic>
        <p:nvPicPr>
          <p:cNvPr id="7" name="Picture 6"/>
          <p:cNvPicPr>
            <a:picLocks noChangeAspect="1"/>
          </p:cNvPicPr>
          <p:nvPr/>
        </p:nvPicPr>
        <p:blipFill rotWithShape="1">
          <a:blip r:embed="rId5"/>
          <a:srcRect r="9362"/>
          <a:stretch/>
        </p:blipFill>
        <p:spPr>
          <a:xfrm>
            <a:off x="163713" y="3556334"/>
            <a:ext cx="4608511" cy="3078747"/>
          </a:xfrm>
          <a:prstGeom prst="rect">
            <a:avLst/>
          </a:prstGeom>
        </p:spPr>
      </p:pic>
      <p:sp>
        <p:nvSpPr>
          <p:cNvPr id="8" name="Rounded Rectangular Callout 7"/>
          <p:cNvSpPr/>
          <p:nvPr/>
        </p:nvSpPr>
        <p:spPr bwMode="auto">
          <a:xfrm>
            <a:off x="1753008" y="2845115"/>
            <a:ext cx="3024336" cy="831425"/>
          </a:xfrm>
          <a:prstGeom prst="wedgeRoundRectCallout">
            <a:avLst>
              <a:gd name="adj1" fmla="val 1748"/>
              <a:gd name="adj2" fmla="val -85863"/>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Male victims are overrepresented compared to the London. Believed due to the robberies in Archway</a:t>
            </a: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sp>
        <p:nvSpPr>
          <p:cNvPr id="9" name="Rounded Rectangular Callout 8"/>
          <p:cNvSpPr/>
          <p:nvPr/>
        </p:nvSpPr>
        <p:spPr bwMode="auto">
          <a:xfrm>
            <a:off x="5076056" y="5364291"/>
            <a:ext cx="3209807" cy="790933"/>
          </a:xfrm>
          <a:prstGeom prst="wedgeRoundRectCallout">
            <a:avLst>
              <a:gd name="adj1" fmla="val -74531"/>
              <a:gd name="adj2" fmla="val 37933"/>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Significantly higher White European victims, the target for knife point robberies in the north</a:t>
            </a: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pic>
        <p:nvPicPr>
          <p:cNvPr id="11" name="Picture 10"/>
          <p:cNvPicPr>
            <a:picLocks noChangeAspect="1"/>
          </p:cNvPicPr>
          <p:nvPr/>
        </p:nvPicPr>
        <p:blipFill>
          <a:blip r:embed="rId6"/>
          <a:stretch>
            <a:fillRect/>
          </a:stretch>
        </p:blipFill>
        <p:spPr>
          <a:xfrm>
            <a:off x="4875606" y="2560664"/>
            <a:ext cx="4215705" cy="2535044"/>
          </a:xfrm>
          <a:prstGeom prst="rect">
            <a:avLst/>
          </a:prstGeom>
        </p:spPr>
      </p:pic>
      <p:sp>
        <p:nvSpPr>
          <p:cNvPr id="12" name="Rounded Rectangular Callout 11"/>
          <p:cNvSpPr/>
          <p:nvPr/>
        </p:nvSpPr>
        <p:spPr bwMode="auto">
          <a:xfrm>
            <a:off x="5724128" y="1482473"/>
            <a:ext cx="3255934" cy="831425"/>
          </a:xfrm>
          <a:prstGeom prst="wedgeRoundRectCallout">
            <a:avLst>
              <a:gd name="adj1" fmla="val -35006"/>
              <a:gd name="adj2" fmla="val 120176"/>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Significant difference for victims aged under 18. The 18-24 age has a bigger proportion of victims than London.</a:t>
            </a: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spTree>
    <p:extLst>
      <p:ext uri="{BB962C8B-B14F-4D97-AF65-F5344CB8AC3E}">
        <p14:creationId xmlns:p14="http://schemas.microsoft.com/office/powerpoint/2010/main" val="570332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28" y="147504"/>
            <a:ext cx="6521916" cy="875010"/>
          </a:xfrm>
        </p:spPr>
        <p:txBody>
          <a:bodyPr/>
          <a:lstStyle/>
          <a:p>
            <a:r>
              <a:rPr lang="en-GB" sz="2500" dirty="0" smtClean="0"/>
              <a:t>Accused of </a:t>
            </a:r>
            <a:r>
              <a:rPr lang="en-GB" sz="2500" dirty="0"/>
              <a:t>Knife Crime compared to London (12 months)</a:t>
            </a:r>
          </a:p>
        </p:txBody>
      </p:sp>
      <p:pic>
        <p:nvPicPr>
          <p:cNvPr id="4" name="Picture 3"/>
          <p:cNvPicPr>
            <a:picLocks noChangeAspect="1"/>
          </p:cNvPicPr>
          <p:nvPr/>
        </p:nvPicPr>
        <p:blipFill>
          <a:blip r:embed="rId2"/>
          <a:stretch>
            <a:fillRect/>
          </a:stretch>
        </p:blipFill>
        <p:spPr>
          <a:xfrm>
            <a:off x="3974662" y="1269481"/>
            <a:ext cx="591638" cy="1289586"/>
          </a:xfrm>
          <a:prstGeom prst="rect">
            <a:avLst/>
          </a:prstGeom>
        </p:spPr>
      </p:pic>
      <p:pic>
        <p:nvPicPr>
          <p:cNvPr id="5" name="Picture 4"/>
          <p:cNvPicPr>
            <a:picLocks noChangeAspect="1"/>
          </p:cNvPicPr>
          <p:nvPr/>
        </p:nvPicPr>
        <p:blipFill>
          <a:blip r:embed="rId3"/>
          <a:stretch>
            <a:fillRect/>
          </a:stretch>
        </p:blipFill>
        <p:spPr>
          <a:xfrm>
            <a:off x="190664" y="1145998"/>
            <a:ext cx="3836009" cy="1536553"/>
          </a:xfrm>
          <a:prstGeom prst="rect">
            <a:avLst/>
          </a:prstGeom>
        </p:spPr>
      </p:pic>
      <p:pic>
        <p:nvPicPr>
          <p:cNvPr id="6" name="Picture 5"/>
          <p:cNvPicPr>
            <a:picLocks noChangeAspect="1"/>
          </p:cNvPicPr>
          <p:nvPr/>
        </p:nvPicPr>
        <p:blipFill>
          <a:blip r:embed="rId4"/>
          <a:stretch>
            <a:fillRect/>
          </a:stretch>
        </p:blipFill>
        <p:spPr>
          <a:xfrm>
            <a:off x="4571604" y="2420888"/>
            <a:ext cx="4572396" cy="2743438"/>
          </a:xfrm>
          <a:prstGeom prst="rect">
            <a:avLst/>
          </a:prstGeom>
        </p:spPr>
      </p:pic>
      <p:pic>
        <p:nvPicPr>
          <p:cNvPr id="7" name="Picture 6"/>
          <p:cNvPicPr>
            <a:picLocks noChangeAspect="1"/>
          </p:cNvPicPr>
          <p:nvPr/>
        </p:nvPicPr>
        <p:blipFill>
          <a:blip r:embed="rId5"/>
          <a:stretch>
            <a:fillRect/>
          </a:stretch>
        </p:blipFill>
        <p:spPr>
          <a:xfrm>
            <a:off x="0" y="3501008"/>
            <a:ext cx="4566300" cy="3121423"/>
          </a:xfrm>
          <a:prstGeom prst="rect">
            <a:avLst/>
          </a:prstGeom>
        </p:spPr>
      </p:pic>
      <p:sp>
        <p:nvSpPr>
          <p:cNvPr id="8" name="Rounded Rectangular Callout 7"/>
          <p:cNvSpPr/>
          <p:nvPr/>
        </p:nvSpPr>
        <p:spPr bwMode="auto">
          <a:xfrm>
            <a:off x="950326" y="2757996"/>
            <a:ext cx="3024336" cy="583885"/>
          </a:xfrm>
          <a:prstGeom prst="wedgeRoundRectCallout">
            <a:avLst>
              <a:gd name="adj1" fmla="val 1748"/>
              <a:gd name="adj2" fmla="val -85863"/>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Gender for accused correlates with the London ratio.</a:t>
            </a: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sp>
        <p:nvSpPr>
          <p:cNvPr id="9" name="Rounded Rectangular Callout 8"/>
          <p:cNvSpPr/>
          <p:nvPr/>
        </p:nvSpPr>
        <p:spPr bwMode="auto">
          <a:xfrm>
            <a:off x="4788024" y="962784"/>
            <a:ext cx="4248472" cy="1242080"/>
          </a:xfrm>
          <a:prstGeom prst="wedgeRoundRectCallout">
            <a:avLst>
              <a:gd name="adj1" fmla="val -5642"/>
              <a:gd name="adj2" fmla="val 124353"/>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In Islington, the proportion of accused is significantly higher around the 40+ age range and significantly lowered for the 24-29 age range compared to London. Further needs to be explored as to why this is.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sp>
        <p:nvSpPr>
          <p:cNvPr id="10" name="Rounded Rectangular Callout 9"/>
          <p:cNvSpPr/>
          <p:nvPr/>
        </p:nvSpPr>
        <p:spPr bwMode="auto">
          <a:xfrm>
            <a:off x="4589008" y="5390594"/>
            <a:ext cx="4248472" cy="1242080"/>
          </a:xfrm>
          <a:prstGeom prst="wedgeRoundRectCallout">
            <a:avLst>
              <a:gd name="adj1" fmla="val -74570"/>
              <a:gd name="adj2" fmla="val 33029"/>
              <a:gd name="adj3" fmla="val 16667"/>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GB" sz="1400" dirty="0" smtClean="0">
                <a:solidFill>
                  <a:schemeClr val="tx1"/>
                </a:solidFill>
                <a:latin typeface="Arial" charset="0"/>
                <a:ea typeface="ＭＳ Ｐゴシック" pitchFamily="-28" charset="-128"/>
              </a:rPr>
              <a:t>White European accused is higher in proportion with regards to the London population. However, the figures are not in proportion with population breakdown. </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charset="0"/>
              <a:ea typeface="ＭＳ Ｐゴシック" pitchFamily="-28" charset="-128"/>
            </a:endParaRPr>
          </a:p>
        </p:txBody>
      </p:sp>
    </p:spTree>
    <p:extLst>
      <p:ext uri="{BB962C8B-B14F-4D97-AF65-F5344CB8AC3E}">
        <p14:creationId xmlns:p14="http://schemas.microsoft.com/office/powerpoint/2010/main" val="17668685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765" y="836712"/>
            <a:ext cx="8132960" cy="844550"/>
          </a:xfrm>
        </p:spPr>
        <p:txBody>
          <a:bodyPr/>
          <a:lstStyle/>
          <a:p>
            <a:r>
              <a:rPr lang="en-GB" dirty="0"/>
              <a:t/>
            </a:r>
            <a:br>
              <a:rPr lang="en-GB" dirty="0"/>
            </a:br>
            <a:r>
              <a:rPr lang="en-GB" sz="2600" dirty="0"/>
              <a:t>Analysis of  our </a:t>
            </a:r>
            <a:r>
              <a:rPr lang="en-GB" sz="2600" dirty="0" smtClean="0"/>
              <a:t>most concerning young offenders– </a:t>
            </a:r>
            <a:r>
              <a:rPr lang="en-GB" sz="2600" dirty="0"/>
              <a:t>common themes</a:t>
            </a:r>
          </a:p>
        </p:txBody>
      </p:sp>
      <p:sp>
        <p:nvSpPr>
          <p:cNvPr id="3" name="Content Placeholder 2"/>
          <p:cNvSpPr>
            <a:spLocks noGrp="1"/>
          </p:cNvSpPr>
          <p:nvPr>
            <p:ph idx="1"/>
          </p:nvPr>
        </p:nvSpPr>
        <p:spPr>
          <a:xfrm>
            <a:off x="519093" y="2132856"/>
            <a:ext cx="7772400" cy="3600400"/>
          </a:xfrm>
        </p:spPr>
        <p:txBody>
          <a:bodyPr/>
          <a:lstStyle/>
          <a:p>
            <a:r>
              <a:rPr lang="en-GB" sz="2000" dirty="0"/>
              <a:t>ADHD &amp; Speech and Language difficulties </a:t>
            </a:r>
            <a:endParaRPr lang="en-GB" sz="2000" dirty="0" smtClean="0"/>
          </a:p>
          <a:p>
            <a:r>
              <a:rPr lang="en-GB" sz="2000" dirty="0" smtClean="0"/>
              <a:t>Several </a:t>
            </a:r>
            <a:r>
              <a:rPr lang="en-GB" sz="2000" dirty="0"/>
              <a:t>school changes </a:t>
            </a:r>
            <a:r>
              <a:rPr lang="en-GB" sz="2000" dirty="0" smtClean="0"/>
              <a:t>(25 </a:t>
            </a:r>
            <a:r>
              <a:rPr lang="en-GB" sz="2000" dirty="0"/>
              <a:t>schools </a:t>
            </a:r>
            <a:r>
              <a:rPr lang="en-GB" sz="2000" dirty="0" smtClean="0"/>
              <a:t>for </a:t>
            </a:r>
            <a:r>
              <a:rPr lang="en-GB" sz="2000" dirty="0"/>
              <a:t>5 </a:t>
            </a:r>
            <a:r>
              <a:rPr lang="en-GB" sz="2000" dirty="0" smtClean="0"/>
              <a:t>of the children)</a:t>
            </a:r>
          </a:p>
          <a:p>
            <a:r>
              <a:rPr lang="en-GB" sz="2000" dirty="0" smtClean="0"/>
              <a:t>School exclusion </a:t>
            </a:r>
            <a:endParaRPr lang="en-GB" sz="2000" dirty="0"/>
          </a:p>
          <a:p>
            <a:pPr lvl="0"/>
            <a:r>
              <a:rPr lang="en-GB" sz="2000" dirty="0"/>
              <a:t>Early childhood trauma particularly </a:t>
            </a:r>
            <a:r>
              <a:rPr lang="en-GB" sz="2000" dirty="0" smtClean="0"/>
              <a:t>Domestic Abuse</a:t>
            </a:r>
            <a:endParaRPr lang="en-GB" sz="2000" dirty="0"/>
          </a:p>
          <a:p>
            <a:pPr lvl="0"/>
            <a:r>
              <a:rPr lang="en-GB" sz="2000" dirty="0"/>
              <a:t>Fathers offending/absent/becoming absent</a:t>
            </a:r>
          </a:p>
          <a:p>
            <a:pPr lvl="0"/>
            <a:r>
              <a:rPr lang="en-GB" sz="2000" dirty="0" smtClean="0"/>
              <a:t>Residing </a:t>
            </a:r>
            <a:r>
              <a:rPr lang="en-GB" sz="2000" dirty="0"/>
              <a:t>with Grandparents</a:t>
            </a:r>
          </a:p>
          <a:p>
            <a:pPr lvl="0"/>
            <a:r>
              <a:rPr lang="en-GB" sz="2000" dirty="0"/>
              <a:t>Cannabis use prevalent </a:t>
            </a:r>
          </a:p>
          <a:p>
            <a:pPr lvl="0"/>
            <a:r>
              <a:rPr lang="en-GB" sz="2000" dirty="0"/>
              <a:t>Lack of self-care noted </a:t>
            </a:r>
          </a:p>
          <a:p>
            <a:pPr lvl="0"/>
            <a:r>
              <a:rPr lang="en-GB" sz="2000" dirty="0"/>
              <a:t>Gaps in statutory services from early childhood to adolescent</a:t>
            </a:r>
          </a:p>
          <a:p>
            <a:pPr lvl="0"/>
            <a:r>
              <a:rPr lang="en-GB" sz="2000" dirty="0"/>
              <a:t>Common offending age- starting at 13/14</a:t>
            </a:r>
          </a:p>
          <a:p>
            <a:endParaRPr lang="en-GB" sz="2400" dirty="0"/>
          </a:p>
        </p:txBody>
      </p:sp>
    </p:spTree>
    <p:extLst>
      <p:ext uri="{BB962C8B-B14F-4D97-AF65-F5344CB8AC3E}">
        <p14:creationId xmlns:p14="http://schemas.microsoft.com/office/powerpoint/2010/main" val="3888306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648" y="116632"/>
            <a:ext cx="8132960" cy="576064"/>
          </a:xfrm>
        </p:spPr>
        <p:txBody>
          <a:bodyPr/>
          <a:lstStyle/>
          <a:p>
            <a:r>
              <a:rPr lang="en-GB" dirty="0"/>
              <a:t/>
            </a:r>
            <a:br>
              <a:rPr lang="en-GB" dirty="0"/>
            </a:br>
            <a:r>
              <a:rPr lang="en-GB" dirty="0"/>
              <a:t>                 </a:t>
            </a:r>
            <a:r>
              <a:rPr lang="en-GB" dirty="0" smtClean="0"/>
              <a:t>Partnership response</a:t>
            </a:r>
            <a:endParaRPr lang="en-GB" sz="2600" dirty="0"/>
          </a:p>
        </p:txBody>
      </p:sp>
      <p:sp>
        <p:nvSpPr>
          <p:cNvPr id="3" name="Content Placeholder 2"/>
          <p:cNvSpPr>
            <a:spLocks noGrp="1"/>
          </p:cNvSpPr>
          <p:nvPr>
            <p:ph idx="1"/>
          </p:nvPr>
        </p:nvSpPr>
        <p:spPr>
          <a:xfrm>
            <a:off x="296818" y="980728"/>
            <a:ext cx="8667670" cy="5336232"/>
          </a:xfrm>
        </p:spPr>
        <p:txBody>
          <a:bodyPr/>
          <a:lstStyle/>
          <a:p>
            <a:r>
              <a:rPr lang="en-GB" sz="2000" dirty="0" smtClean="0"/>
              <a:t>Working Together for a Safer Islington plan</a:t>
            </a:r>
          </a:p>
          <a:p>
            <a:r>
              <a:rPr lang="en-GB" sz="2000" b="1" dirty="0" smtClean="0"/>
              <a:t>YOS </a:t>
            </a:r>
            <a:r>
              <a:rPr lang="en-GB" sz="2000" dirty="0" smtClean="0"/>
              <a:t>- Continued </a:t>
            </a:r>
            <a:r>
              <a:rPr lang="en-GB" sz="2000" dirty="0"/>
              <a:t>reductions in FTE and Youth </a:t>
            </a:r>
            <a:r>
              <a:rPr lang="en-GB" sz="2000" dirty="0" smtClean="0"/>
              <a:t>custody</a:t>
            </a:r>
          </a:p>
          <a:p>
            <a:r>
              <a:rPr lang="en-GB" sz="2000" dirty="0" smtClean="0"/>
              <a:t>Rich </a:t>
            </a:r>
            <a:r>
              <a:rPr lang="en-GB" sz="2000" b="1" dirty="0" smtClean="0"/>
              <a:t>community and voluntary sector </a:t>
            </a:r>
            <a:r>
              <a:rPr lang="en-GB" sz="2000" dirty="0" smtClean="0"/>
              <a:t>offer in the borough</a:t>
            </a:r>
          </a:p>
          <a:p>
            <a:r>
              <a:rPr lang="en-GB" sz="2000" dirty="0" smtClean="0"/>
              <a:t>Enhanced </a:t>
            </a:r>
            <a:r>
              <a:rPr lang="en-GB" sz="2000" b="1" dirty="0" smtClean="0"/>
              <a:t>prevention</a:t>
            </a:r>
            <a:r>
              <a:rPr lang="en-GB" sz="2000" dirty="0" smtClean="0"/>
              <a:t> and </a:t>
            </a:r>
            <a:r>
              <a:rPr lang="en-GB" sz="2000" b="1" dirty="0" smtClean="0"/>
              <a:t>sibling</a:t>
            </a:r>
            <a:r>
              <a:rPr lang="en-GB" sz="2000" dirty="0" smtClean="0"/>
              <a:t> offer</a:t>
            </a:r>
          </a:p>
          <a:p>
            <a:r>
              <a:rPr lang="en-GB" sz="2000" b="1" dirty="0" smtClean="0"/>
              <a:t>Integrated </a:t>
            </a:r>
            <a:r>
              <a:rPr lang="en-GB" sz="2000" b="1" dirty="0"/>
              <a:t>Gang Team </a:t>
            </a:r>
            <a:r>
              <a:rPr lang="en-GB" sz="2000" dirty="0"/>
              <a:t>has </a:t>
            </a:r>
            <a:r>
              <a:rPr lang="en-GB" sz="2000" dirty="0" smtClean="0"/>
              <a:t>achieved:</a:t>
            </a:r>
            <a:endParaRPr lang="en-GB" sz="2000" dirty="0"/>
          </a:p>
          <a:p>
            <a:pPr lvl="1">
              <a:buFontTx/>
              <a:buChar char="-"/>
            </a:pPr>
            <a:r>
              <a:rPr lang="en-GB" sz="2000" dirty="0"/>
              <a:t>Decrease in knife crime victims under 25 (gang flagged) </a:t>
            </a:r>
          </a:p>
          <a:p>
            <a:pPr marL="457200" lvl="1" indent="0">
              <a:buNone/>
            </a:pPr>
            <a:r>
              <a:rPr lang="en-GB" sz="2000" dirty="0" smtClean="0"/>
              <a:t>-   Increase </a:t>
            </a:r>
            <a:r>
              <a:rPr lang="en-GB" sz="2000" dirty="0"/>
              <a:t>in gang exits with reduced harm score </a:t>
            </a:r>
            <a:endParaRPr lang="en-GB" sz="2000" dirty="0" smtClean="0"/>
          </a:p>
          <a:p>
            <a:pPr>
              <a:buFont typeface="Arial" panose="020B0604020202020204" pitchFamily="34" charset="0"/>
              <a:buChar char="•"/>
            </a:pPr>
            <a:r>
              <a:rPr lang="en-GB" sz="2000" b="1" dirty="0" smtClean="0"/>
              <a:t>Safe Havens </a:t>
            </a:r>
            <a:r>
              <a:rPr lang="en-GB" sz="2000" dirty="0" smtClean="0"/>
              <a:t>project initiated with over 40 premises signed up. </a:t>
            </a:r>
            <a:endParaRPr lang="en-GB" sz="2000" dirty="0"/>
          </a:p>
          <a:p>
            <a:r>
              <a:rPr lang="en-GB" sz="2000" b="1" dirty="0" smtClean="0"/>
              <a:t>Youth violence prevention toolkit </a:t>
            </a:r>
            <a:r>
              <a:rPr lang="en-GB" sz="2000" dirty="0" smtClean="0"/>
              <a:t>rolled out to all Islington schools</a:t>
            </a:r>
          </a:p>
          <a:p>
            <a:r>
              <a:rPr lang="en-GB" sz="2000" dirty="0" smtClean="0"/>
              <a:t>Extensive ‘</a:t>
            </a:r>
            <a:r>
              <a:rPr lang="en-GB" sz="2000" b="1" dirty="0" smtClean="0"/>
              <a:t>Open for A</a:t>
            </a:r>
            <a:r>
              <a:rPr lang="en-GB" sz="2000" dirty="0" smtClean="0"/>
              <a:t>ll’ play and youth offer with increased provision at weekends</a:t>
            </a:r>
          </a:p>
          <a:p>
            <a:r>
              <a:rPr lang="en-GB" sz="2000" b="1" dirty="0" smtClean="0"/>
              <a:t>Mentoring</a:t>
            </a:r>
            <a:r>
              <a:rPr lang="en-GB" sz="2000" dirty="0" smtClean="0"/>
              <a:t> primary &amp; secondary – Chance UK and Safer London</a:t>
            </a:r>
          </a:p>
          <a:p>
            <a:r>
              <a:rPr lang="en-GB" sz="2000" b="1" dirty="0" smtClean="0"/>
              <a:t>Key working </a:t>
            </a:r>
            <a:r>
              <a:rPr lang="en-GB" sz="2000" dirty="0" smtClean="0"/>
              <a:t>St Giles Trust</a:t>
            </a:r>
          </a:p>
          <a:p>
            <a:r>
              <a:rPr lang="en-GB" sz="2000" b="1" dirty="0" smtClean="0"/>
              <a:t>Community Weapons sweeps </a:t>
            </a:r>
            <a:r>
              <a:rPr lang="en-GB" sz="2000" dirty="0" smtClean="0"/>
              <a:t>involving residents in our hotspot locations</a:t>
            </a:r>
          </a:p>
          <a:p>
            <a:endParaRPr lang="en-GB" sz="2000" dirty="0"/>
          </a:p>
        </p:txBody>
      </p:sp>
    </p:spTree>
    <p:extLst>
      <p:ext uri="{BB962C8B-B14F-4D97-AF65-F5344CB8AC3E}">
        <p14:creationId xmlns:p14="http://schemas.microsoft.com/office/powerpoint/2010/main" val="4098819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323528" y="476672"/>
            <a:ext cx="7772400" cy="844550"/>
          </a:xfrm>
        </p:spPr>
        <p:txBody>
          <a:bodyPr/>
          <a:lstStyle/>
          <a:p>
            <a:r>
              <a:rPr lang="en-GB" altLang="en-US" dirty="0" smtClean="0"/>
              <a:t>Targeted Youth Support service offer </a:t>
            </a:r>
          </a:p>
        </p:txBody>
      </p:sp>
      <p:sp>
        <p:nvSpPr>
          <p:cNvPr id="52227" name="Content Placeholder 2"/>
          <p:cNvSpPr>
            <a:spLocks noGrp="1"/>
          </p:cNvSpPr>
          <p:nvPr>
            <p:ph idx="1"/>
          </p:nvPr>
        </p:nvSpPr>
        <p:spPr>
          <a:xfrm>
            <a:off x="539552" y="1556792"/>
            <a:ext cx="7772400" cy="3888432"/>
          </a:xfrm>
        </p:spPr>
        <p:txBody>
          <a:bodyPr numCol="2"/>
          <a:lstStyle/>
          <a:p>
            <a:r>
              <a:rPr lang="en-GB" altLang="en-US" sz="2000" dirty="0" smtClean="0"/>
              <a:t>TYS workers</a:t>
            </a:r>
          </a:p>
          <a:p>
            <a:pPr marL="457200" lvl="1" indent="0">
              <a:buNone/>
            </a:pPr>
            <a:r>
              <a:rPr lang="en-GB" altLang="en-US" sz="2000" dirty="0" smtClean="0">
                <a:latin typeface="Lucida Grande" pitchFamily="84" charset="0"/>
              </a:rPr>
              <a:t> </a:t>
            </a:r>
          </a:p>
          <a:p>
            <a:r>
              <a:rPr lang="en-GB" altLang="en-US" sz="2000" dirty="0"/>
              <a:t>Missing and exploited team</a:t>
            </a:r>
          </a:p>
          <a:p>
            <a:pPr marL="457200" lvl="1" indent="0">
              <a:buNone/>
            </a:pPr>
            <a:endParaRPr lang="en-GB" altLang="en-US" sz="2000" dirty="0" smtClean="0">
              <a:latin typeface="Lucida Grande" pitchFamily="84" charset="0"/>
            </a:endParaRPr>
          </a:p>
          <a:p>
            <a:r>
              <a:rPr lang="en-GB" altLang="en-US" sz="2000" dirty="0" smtClean="0"/>
              <a:t>St Giles Key workers</a:t>
            </a:r>
          </a:p>
          <a:p>
            <a:pPr marL="457200" lvl="1" indent="0">
              <a:buNone/>
            </a:pPr>
            <a:endParaRPr lang="en-GB" altLang="en-US" sz="2000" dirty="0" smtClean="0">
              <a:latin typeface="Lucida Grande" pitchFamily="84" charset="0"/>
            </a:endParaRPr>
          </a:p>
          <a:p>
            <a:r>
              <a:rPr lang="en-GB" altLang="en-US" sz="2000" dirty="0" smtClean="0"/>
              <a:t>Mentoring service (Safer London and Chance UK)</a:t>
            </a:r>
          </a:p>
          <a:p>
            <a:endParaRPr lang="en-GB" altLang="en-US" sz="2000" dirty="0" smtClean="0"/>
          </a:p>
          <a:p>
            <a:endParaRPr lang="en-GB" altLang="en-US" sz="2000" dirty="0"/>
          </a:p>
          <a:p>
            <a:endParaRPr lang="en-GB" altLang="en-US" sz="2000" dirty="0" smtClean="0"/>
          </a:p>
          <a:p>
            <a:pPr lvl="0"/>
            <a:r>
              <a:rPr lang="en-GB" altLang="en-US" sz="2000" dirty="0">
                <a:solidFill>
                  <a:srgbClr val="000000"/>
                </a:solidFill>
              </a:rPr>
              <a:t>Abianda (The Star Project)</a:t>
            </a:r>
          </a:p>
          <a:p>
            <a:pPr lvl="0" eaLnBrk="1" hangingPunct="1"/>
            <a:endParaRPr lang="en-GB" altLang="en-US" sz="2000" dirty="0" smtClean="0">
              <a:solidFill>
                <a:srgbClr val="000000"/>
              </a:solidFill>
              <a:cs typeface="Arial" panose="020B0604020202020204" pitchFamily="34" charset="0"/>
            </a:endParaRPr>
          </a:p>
          <a:p>
            <a:pPr lvl="0" eaLnBrk="1" hangingPunct="1"/>
            <a:r>
              <a:rPr lang="en-GB" altLang="en-US" sz="2000" dirty="0" smtClean="0">
                <a:solidFill>
                  <a:srgbClr val="000000"/>
                </a:solidFill>
                <a:cs typeface="Arial" panose="020B0604020202020204" pitchFamily="34" charset="0"/>
              </a:rPr>
              <a:t>Youth </a:t>
            </a:r>
            <a:r>
              <a:rPr lang="en-GB" altLang="en-US" sz="2000" dirty="0">
                <a:solidFill>
                  <a:srgbClr val="000000"/>
                </a:solidFill>
                <a:cs typeface="Arial" panose="020B0604020202020204" pitchFamily="34" charset="0"/>
              </a:rPr>
              <a:t>Counselling </a:t>
            </a:r>
            <a:r>
              <a:rPr lang="en-GB" altLang="en-US" sz="2000" dirty="0" smtClean="0">
                <a:solidFill>
                  <a:srgbClr val="000000"/>
                </a:solidFill>
                <a:cs typeface="Arial" panose="020B0604020202020204" pitchFamily="34" charset="0"/>
              </a:rPr>
              <a:t>Service</a:t>
            </a:r>
          </a:p>
          <a:p>
            <a:pPr lvl="0" eaLnBrk="1" hangingPunct="1"/>
            <a:endParaRPr lang="en-GB" altLang="en-US" sz="2000" dirty="0">
              <a:solidFill>
                <a:srgbClr val="000000"/>
              </a:solidFill>
              <a:cs typeface="Arial" panose="020B0604020202020204" pitchFamily="34" charset="0"/>
            </a:endParaRPr>
          </a:p>
          <a:p>
            <a:pPr lvl="0" eaLnBrk="1" hangingPunct="1"/>
            <a:r>
              <a:rPr lang="en-GB" altLang="en-US" sz="2000" dirty="0">
                <a:solidFill>
                  <a:srgbClr val="000000"/>
                </a:solidFill>
                <a:cs typeface="Arial" panose="020B0604020202020204" pitchFamily="34" charset="0"/>
              </a:rPr>
              <a:t>Islington Young People’s Drug &amp; Alcohol Service (IYPDAS)</a:t>
            </a:r>
          </a:p>
          <a:p>
            <a:pPr marL="0" lvl="0" indent="0">
              <a:buNone/>
              <a:defRPr/>
            </a:pPr>
            <a:endParaRPr lang="en-GB" sz="2000" dirty="0">
              <a:solidFill>
                <a:srgbClr val="000000"/>
              </a:solidFill>
            </a:endParaRPr>
          </a:p>
          <a:p>
            <a:pPr lvl="0">
              <a:defRPr/>
            </a:pPr>
            <a:r>
              <a:rPr lang="en-GB" sz="2000" dirty="0">
                <a:solidFill>
                  <a:srgbClr val="000000"/>
                </a:solidFill>
              </a:rPr>
              <a:t>Sexual health service </a:t>
            </a:r>
          </a:p>
          <a:p>
            <a:endParaRPr lang="en-GB" altLang="en-US" sz="2000" b="1" dirty="0" smtClean="0"/>
          </a:p>
          <a:p>
            <a:pPr marL="457200" lvl="1" indent="0">
              <a:buNone/>
            </a:pPr>
            <a:endParaRPr lang="en-GB" altLang="en-US" dirty="0" smtClean="0">
              <a:latin typeface="Lucida Grande" pitchFamily="84" charset="0"/>
            </a:endParaRPr>
          </a:p>
        </p:txBody>
      </p:sp>
    </p:spTree>
    <p:extLst>
      <p:ext uri="{BB962C8B-B14F-4D97-AF65-F5344CB8AC3E}">
        <p14:creationId xmlns:p14="http://schemas.microsoft.com/office/powerpoint/2010/main" val="2750824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1520" y="260648"/>
            <a:ext cx="7772400" cy="987425"/>
          </a:xfrm>
        </p:spPr>
        <p:txBody>
          <a:bodyPr/>
          <a:lstStyle/>
          <a:p>
            <a:pPr eaLnBrk="1" hangingPunct="1"/>
            <a:r>
              <a:rPr lang="en-GB" altLang="en-US" dirty="0" smtClean="0"/>
              <a:t>Current council-funded ‘open for all’ </a:t>
            </a:r>
            <a:br>
              <a:rPr lang="en-GB" altLang="en-US" dirty="0" smtClean="0"/>
            </a:br>
            <a:r>
              <a:rPr lang="en-GB" altLang="en-US" dirty="0" smtClean="0"/>
              <a:t>youth </a:t>
            </a:r>
            <a:r>
              <a:rPr lang="en-GB" altLang="en-US" dirty="0"/>
              <a:t>o</a:t>
            </a:r>
            <a:r>
              <a:rPr lang="en-GB" altLang="en-US" dirty="0" smtClean="0"/>
              <a:t>ffer</a:t>
            </a:r>
          </a:p>
        </p:txBody>
      </p:sp>
      <p:sp>
        <p:nvSpPr>
          <p:cNvPr id="4099" name="Rectangle 3"/>
          <p:cNvSpPr>
            <a:spLocks noGrp="1" noChangeArrowheads="1"/>
          </p:cNvSpPr>
          <p:nvPr>
            <p:ph type="body" idx="1"/>
          </p:nvPr>
        </p:nvSpPr>
        <p:spPr>
          <a:xfrm>
            <a:off x="468313" y="1484313"/>
            <a:ext cx="7772400" cy="4681537"/>
          </a:xfrm>
        </p:spPr>
        <p:txBody>
          <a:bodyPr/>
          <a:lstStyle/>
          <a:p>
            <a:pPr marL="0" indent="0" eaLnBrk="1" hangingPunct="1">
              <a:lnSpc>
                <a:spcPct val="90000"/>
              </a:lnSpc>
              <a:buFontTx/>
              <a:buNone/>
              <a:defRPr/>
            </a:pPr>
            <a:endParaRPr lang="en-GB" altLang="en-US" sz="2000" dirty="0" smtClean="0"/>
          </a:p>
          <a:p>
            <a:pPr eaLnBrk="1" hangingPunct="1">
              <a:lnSpc>
                <a:spcPct val="90000"/>
              </a:lnSpc>
              <a:defRPr/>
            </a:pPr>
            <a:r>
              <a:rPr lang="en-GB" altLang="en-US" sz="1800" dirty="0" smtClean="0"/>
              <a:t>Lift and Platform Youth Hubs</a:t>
            </a:r>
          </a:p>
          <a:p>
            <a:pPr eaLnBrk="1" hangingPunct="1">
              <a:lnSpc>
                <a:spcPct val="90000"/>
              </a:lnSpc>
              <a:defRPr/>
            </a:pPr>
            <a:endParaRPr lang="en-GB" altLang="en-US" sz="1800" dirty="0" smtClean="0"/>
          </a:p>
          <a:p>
            <a:pPr eaLnBrk="1" hangingPunct="1">
              <a:lnSpc>
                <a:spcPct val="90000"/>
              </a:lnSpc>
              <a:defRPr/>
            </a:pPr>
            <a:r>
              <a:rPr lang="en-GB" altLang="en-US" sz="1800" dirty="0" smtClean="0"/>
              <a:t>Rose Bowl, Soapbox and the Zone</a:t>
            </a:r>
          </a:p>
          <a:p>
            <a:pPr eaLnBrk="1" hangingPunct="1">
              <a:lnSpc>
                <a:spcPct val="90000"/>
              </a:lnSpc>
              <a:defRPr/>
            </a:pPr>
            <a:endParaRPr lang="en-GB" altLang="en-US" sz="1800" dirty="0" smtClean="0"/>
          </a:p>
          <a:p>
            <a:pPr eaLnBrk="1" hangingPunct="1">
              <a:lnSpc>
                <a:spcPct val="90000"/>
              </a:lnSpc>
              <a:defRPr/>
            </a:pPr>
            <a:r>
              <a:rPr lang="en-GB" altLang="en-US" sz="1800" dirty="0" smtClean="0"/>
              <a:t>‘Youth at the Centre’ – community based youth offers (Mary’s, Highbury Roundhouse and Copenhagen Youth Project)</a:t>
            </a:r>
          </a:p>
          <a:p>
            <a:pPr eaLnBrk="1" hangingPunct="1">
              <a:lnSpc>
                <a:spcPct val="90000"/>
              </a:lnSpc>
              <a:defRPr/>
            </a:pPr>
            <a:endParaRPr lang="en-GB" altLang="en-US" sz="1800" dirty="0" smtClean="0"/>
          </a:p>
          <a:p>
            <a:pPr eaLnBrk="1" hangingPunct="1">
              <a:lnSpc>
                <a:spcPct val="90000"/>
              </a:lnSpc>
              <a:defRPr/>
            </a:pPr>
            <a:r>
              <a:rPr lang="en-GB" altLang="en-US" sz="1800" dirty="0" smtClean="0"/>
              <a:t>‘Ambitious Communities’ – social action projects, entrepreneurship, co-producing solutions with young people</a:t>
            </a:r>
          </a:p>
          <a:p>
            <a:pPr marL="0" indent="0" eaLnBrk="1" hangingPunct="1">
              <a:lnSpc>
                <a:spcPct val="90000"/>
              </a:lnSpc>
              <a:buNone/>
              <a:defRPr/>
            </a:pPr>
            <a:endParaRPr lang="en-GB" altLang="en-US" sz="1800" dirty="0" smtClean="0"/>
          </a:p>
          <a:p>
            <a:pPr eaLnBrk="1" hangingPunct="1">
              <a:lnSpc>
                <a:spcPct val="90000"/>
              </a:lnSpc>
              <a:defRPr/>
            </a:pPr>
            <a:r>
              <a:rPr lang="en-GB" altLang="en-US" sz="1800" dirty="0" smtClean="0"/>
              <a:t>‘Small Change, Big Impact’ – community based projects such as Islington Boxing Club, </a:t>
            </a:r>
            <a:r>
              <a:rPr lang="en-GB" altLang="en-US" sz="1800" dirty="0" err="1" smtClean="0"/>
              <a:t>iIndigo</a:t>
            </a:r>
            <a:r>
              <a:rPr lang="en-GB" altLang="en-US" sz="1800" dirty="0" smtClean="0"/>
              <a:t>, Ben Kinsella Trust</a:t>
            </a:r>
          </a:p>
          <a:p>
            <a:pPr eaLnBrk="1" hangingPunct="1">
              <a:lnSpc>
                <a:spcPct val="90000"/>
              </a:lnSpc>
              <a:defRPr/>
            </a:pPr>
            <a:endParaRPr lang="en-GB" altLang="en-US" sz="1800" dirty="0" smtClean="0"/>
          </a:p>
          <a:p>
            <a:pPr eaLnBrk="1" hangingPunct="1">
              <a:lnSpc>
                <a:spcPct val="90000"/>
              </a:lnSpc>
              <a:defRPr/>
            </a:pPr>
            <a:r>
              <a:rPr lang="en-GB" altLang="en-US" sz="1800" dirty="0" smtClean="0"/>
              <a:t>Summer programmes – ‘</a:t>
            </a:r>
            <a:r>
              <a:rPr lang="en-GB" altLang="en-US" sz="1800" dirty="0" err="1" smtClean="0"/>
              <a:t>Summerversity</a:t>
            </a:r>
            <a:r>
              <a:rPr lang="en-GB" altLang="en-US" sz="1800" dirty="0" smtClean="0"/>
              <a:t>’ and ‘Launchpad’ aimed at 13+ and 16+ ages respectively</a:t>
            </a:r>
          </a:p>
        </p:txBody>
      </p:sp>
    </p:spTree>
    <p:extLst>
      <p:ext uri="{BB962C8B-B14F-4D97-AF65-F5344CB8AC3E}">
        <p14:creationId xmlns:p14="http://schemas.microsoft.com/office/powerpoint/2010/main" val="417758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5A6C831ABA97429B5D91DD1AEEFF8F" ma:contentTypeVersion="8" ma:contentTypeDescription="Create a new document." ma:contentTypeScope="" ma:versionID="b25454de01cc2476a396ba43bdfafb30">
  <xsd:schema xmlns:xsd="http://www.w3.org/2001/XMLSchema" xmlns:xs="http://www.w3.org/2001/XMLSchema" xmlns:p="http://schemas.microsoft.com/office/2006/metadata/properties" xmlns:ns2="af8fb7e5-f363-499a-ab4c-b945bf2da975" targetNamespace="http://schemas.microsoft.com/office/2006/metadata/properties" ma:root="true" ma:fieldsID="8b10e006fc1f0be05aa484e324c31c79" ns2:_="">
    <xsd:import namespace="af8fb7e5-f363-499a-ab4c-b945bf2da9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fb7e5-f363-499a-ab4c-b945bf2da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8B14DB-D4B5-4497-A9B6-1A76CB4DAA2A}"/>
</file>

<file path=customXml/itemProps2.xml><?xml version="1.0" encoding="utf-8"?>
<ds:datastoreItem xmlns:ds="http://schemas.openxmlformats.org/officeDocument/2006/customXml" ds:itemID="{B3343525-4B90-404A-ABE1-7E85DB3C98EE}"/>
</file>

<file path=customXml/itemProps3.xml><?xml version="1.0" encoding="utf-8"?>
<ds:datastoreItem xmlns:ds="http://schemas.openxmlformats.org/officeDocument/2006/customXml" ds:itemID="{5FC49FD9-FEF8-4B23-A4F3-84EABF60886C}"/>
</file>

<file path=docProps/app.xml><?xml version="1.0" encoding="utf-8"?>
<Properties xmlns="http://schemas.openxmlformats.org/officeDocument/2006/extended-properties" xmlns:vt="http://schemas.openxmlformats.org/officeDocument/2006/docPropsVTypes">
  <Template/>
  <TotalTime>8400</TotalTime>
  <Words>1054</Words>
  <Application>Microsoft Office PowerPoint</Application>
  <PresentationFormat>On-screen Show (4:3)</PresentationFormat>
  <Paragraphs>123</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ＭＳ Ｐゴシック</vt:lpstr>
      <vt:lpstr>Arial</vt:lpstr>
      <vt:lpstr>Calibri</vt:lpstr>
      <vt:lpstr>Lucida Grande</vt:lpstr>
      <vt:lpstr>Blank Presentation</vt:lpstr>
      <vt:lpstr>State of Play: People and Crime Patterns in Islington   Karolina Bober, Project Manager (Youth and Community Team), Islington Council</vt:lpstr>
      <vt:lpstr>Youth Crime Priorities</vt:lpstr>
      <vt:lpstr>Crime Summary – June 2019</vt:lpstr>
      <vt:lpstr>Theft Snatch and Partnership Working</vt:lpstr>
      <vt:lpstr>PowerPoint Presentation</vt:lpstr>
      <vt:lpstr>County Lines: What does it look like?</vt:lpstr>
      <vt:lpstr>PowerPoint Presentation</vt:lpstr>
      <vt:lpstr>PowerPoint Presentation</vt:lpstr>
      <vt:lpstr>Victims of Knife Crime compared to London (12 months)</vt:lpstr>
      <vt:lpstr>Accused of Knife Crime compared to London (12 months)</vt:lpstr>
      <vt:lpstr> Analysis of  our most concerning young offenders– common themes</vt:lpstr>
      <vt:lpstr>                  Partnership response</vt:lpstr>
      <vt:lpstr>Targeted Youth Support service offer </vt:lpstr>
      <vt:lpstr>Current council-funded ‘open for all’  youth offer</vt:lpstr>
    </vt:vector>
  </TitlesOfParts>
  <Company>獫票楧栮捯洀鉭曮㞱Û뜰⠲쎔딁烊皭〼፥ᙼ䕸忤઱</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to Name Surname 31 October 2006</dc:title>
  <dc:creator>乩歫椠䱡畳椀㸲㻸ꔿ㌋䬮ꍰ䞮誀圇짗꾬钒붤鏊꣊㥊揤鞁</dc:creator>
  <cp:lastModifiedBy>Bober, Karolina</cp:lastModifiedBy>
  <cp:revision>416</cp:revision>
  <cp:lastPrinted>2019-06-04T14:38:06Z</cp:lastPrinted>
  <dcterms:created xsi:type="dcterms:W3CDTF">2006-10-31T14:51:35Z</dcterms:created>
  <dcterms:modified xsi:type="dcterms:W3CDTF">2019-07-08T15:07:38Z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0x010100725A6C831ABA97429B5D91DD1AEEFF8F</vt:lpwstr>
  </property>
</Properties>
</file>