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6" r:id="rId5"/>
    <p:sldId id="277" r:id="rId6"/>
    <p:sldId id="258" r:id="rId7"/>
    <p:sldId id="299" r:id="rId8"/>
    <p:sldId id="304" r:id="rId9"/>
    <p:sldId id="305" r:id="rId10"/>
    <p:sldId id="289" r:id="rId11"/>
    <p:sldId id="290" r:id="rId12"/>
    <p:sldId id="291" r:id="rId13"/>
    <p:sldId id="292" r:id="rId14"/>
    <p:sldId id="293" r:id="rId15"/>
    <p:sldId id="306" r:id="rId16"/>
    <p:sldId id="307" r:id="rId17"/>
    <p:sldId id="308" r:id="rId18"/>
    <p:sldId id="309" r:id="rId19"/>
    <p:sldId id="310" r:id="rId20"/>
  </p:sldIdLst>
  <p:sldSz cx="9144000" cy="6858000" type="screen4x3"/>
  <p:notesSz cx="6858000" cy="9144000"/>
  <p:custShowLst>
    <p:custShow name="Custom Show 1" id="0">
      <p:sldLst>
        <p:sld r:id="rId5"/>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E5E8FB-5058-469B-AA18-AA4A9C871187}" v="6" dt="2020-06-25T14:10:11.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51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20T20:00:57.469"/>
    </inkml:context>
    <inkml:brush xml:id="br0">
      <inkml:brushProperty name="width" value="0.05" units="cm"/>
      <inkml:brushProperty name="height" value="0.05" units="cm"/>
    </inkml:brush>
  </inkml:definitions>
  <inkml:trace contextRef="#ctx0" brushRef="#br0">4258 125 8287 0 0,'0'-3'191'0'0,"2"-11"33"0"0,-1-1 1 0 0,-1 0-1 0 0,0-1-224 0 0,2 0 132 0 0,2 12 285 0 0,-1 2-80 0 0,0-1 0 0 0,1 0 1 0 0,0 1 0 0 0,-1-1-1 0 0,1 0 1 0 0,1 1 0 0 0,-1 0 0 0 0,0 0-1 0 0,0 0 1 0 0,1 1 0 0 0,-1-1-1 0 0,3 1-337 0 0,10-3 655 0 0,1 2 0 0 0,8-1-655 0 0,-1 1 249 0 0,-4 0-219 0 0,1 1-1 0 0,20 3-29 0 0,5 0 401 0 0,45 0 1173 0 0,0 5-1 0 0,45 11-1573 0 0,179 44 949 0 0,-241-43-548 0 0,-1 3 1 0 0,-1 4-1 0 0,-1 2 0 0 0,66 38-401 0 0,-102-48 89 0 0,-1 2-1 0 0,-2 1 1 0 0,0 2-1 0 0,-1 1 1 0 0,0 2-89 0 0,19 25 321 0 0,-1 1 0 0 0,-3 3 0 0 0,-3 2 0 0 0,-2 1 0 0 0,10 23-321 0 0,-31-46 0 0 0,-1 0 0 0 0,-2 2 0 0 0,-2 0 0 0 0,-1 1 0 0 0,-2 0 0 0 0,-2 1 0 0 0,-1 1 0 0 0,0 12 0 0 0,-8-24 0 0 0,-1-1 0 0 0,-1 1 0 0 0,-1 0 0 0 0,-2-1 0 0 0,0 0 0 0 0,-2 1 0 0 0,-1-1 0 0 0,-2-1 0 0 0,0 1 0 0 0,-3 2 0 0 0,-24 55 0 0 0,-4 0 0 0 0,-20 27 0 0 0,26-51 0 0 0,-3-1 0 0 0,-2-2 0 0 0,-2-1 0 0 0,-5 0 0 0 0,-108 111 0 0 0,37-42 0 0 0,-142 143 331 0 0,-11-11 1 0 0,-122 79-332 0 0,73-89 61 0 0,134-106 656 0 0,-646 468-117 0 0,743-547-593 0 0,-203 144-7 0 0,-180 117-60 0 0,279-192 47 0 0,-108 70 27 0 0,95-74 45 0 0,-164 103-51 0 0,111-70 45 0 0,-24 16 107 0 0,-112 57-77 0 0,60-31-147 0 0,289-171 55 0 0,30-21-1 0 0,0 1 1 0 0,-1-2-1 0 0,0 0 1 0 0,-1-1-1 0 0,0-1 0 0 0,-3 1 10 0 0,16-6-15 0 0,3-2 7 0 0,-1 0-1 0 0,1 0 1 0 0,-1 1 0 0 0,1-1 0 0 0,-1 0-1 0 0,0 0 1 0 0,1 0 0 0 0,-1 0-1 0 0,1 0 1 0 0,-1 0 0 0 0,0 0 0 0 0,1 0-1 0 0,-1 0 1 0 0,1 0 0 0 0,-1 0 0 0 0,0-1-1 0 0,1 1 1 0 0,-1 0 0 0 0,1 0-1 0 0,-1 0 1 0 0,1-1 8 0 0,-1 1-41 0 0,1 0 0 0 0,0-1 0 0 0,0 1-1 0 0,0 0 1 0 0,0-1 0 0 0,0 1 0 0 0,0 0 0 0 0,-1-1 0 0 0,1 1-1 0 0,0 0 1 0 0,0-1 0 0 0,0 1 0 0 0,0 0 0 0 0,0-1-1 0 0,0 1 1 0 0,0 0 0 0 0,0-1 0 0 0,1 1 0 0 0,-1 0 0 0 0,0-1-1 0 0,0 1 1 0 0,0 0 0 0 0,0-1 0 0 0,0 1 0 0 0,0 0 0 0 0,1-1-1 0 0,-1 1 1 0 0,0 0 0 0 0,0 0 0 0 0,0-1 0 0 0,1 1 41 0 0,5-10-543 0 0,-6 10 551 0 0,24-25-174 0 0,-12 14 167 0 0,1-3-1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20T20:00:58.550"/>
    </inkml:context>
    <inkml:brush xml:id="br0">
      <inkml:brushProperty name="width" value="0.05" units="cm"/>
      <inkml:brushProperty name="height" value="0.05" units="cm"/>
    </inkml:brush>
  </inkml:definitions>
  <inkml:trace contextRef="#ctx0" brushRef="#br0">399 105 6447 0 0,'1'-1'142'0'0,"51"-74"1267"0"0,-42 47 1531 0 0,-9 27-2275 0 0,-1 1-121 0 0,0 0-28 0 0,0 0 66 0 0,0 0 288 0 0,-3 11 1142 0 0,-2 3-850 0 0,-1 0-1 0 0,-1 0 0 0 0,1-1 0 0 0,-2 1 1 0 0,-4 4-1162 0 0,0 0 706 0 0,2 1 1 0 0,-2 4-707 0 0,-4 13 145 0 0,-15 33-118 0 0,-4-1-27 0 0,-10 26 0 0 0,3 1 0 0 0,-11 47 0 0 0,16-43 0 0 0,-27 89 0 0 0,53-143 0 0 0,7-27 0 0 0,0 0 0 0 0,-2 0 0 0 0,-6 16 0 0 0,10-31 0 0 0,-2 14 0 0 0,2 2 0 0 0,-2 0 0 0 0,1-9 0 0 0,-1-2 0 0 0,4-8 0 0 0,0 0 0 0 0,-1 0 0 0 0,1 0 0 0 0,0 1 0 0 0,0-1 0 0 0,0 0 0 0 0,0 0 0 0 0,-1 1 0 0 0,1-1 0 0 0,0 0 0 0 0,0 0 0 0 0,0 0 0 0 0,0 1 0 0 0,0-1 0 0 0,0 0 0 0 0,0 1 0 0 0,0-1 0 0 0,-1 0 0 0 0,1 0 0 0 0,0 1 0 0 0,0-1 0 0 0,0 0 0 0 0,0 0 0 0 0,1 1 0 0 0,-1-1 0 0 0,0 0 0 0 0,0 0 0 0 0,0 1 0 0 0,0-1 0 0 0,0 0 0 0 0,0 0 0 0 0,0 1 0 0 0,0-1 0 0 0,0 0 0 0 0,1 0 0 0 0,-1 1 0 0 0,0-1 0 0 0,0 0 0 0 0,0 0 0 0 0,1 0 0 0 0,-1 1 0 0 0,0-1 0 0 0,0 0 0 0 0,0 0 0 0 0,1 0 0 0 0,-1 0 0 0 0,0 0 0 0 0,0 1 0 0 0,1-1 0 0 0,-1 0 0 0 0,0 0 0 0 0,0 0 0 0 0,1 0 0 0 0,-1 0 0 0 0,0 0 0 0 0,0 0 0 0 0,1 0 0 0 0,-1 0 0 0 0,1 0 0 0 0,1 1 0 0 0,1 0 0 0 0,0 0 0 0 0,0 1 0 0 0,0-1 0 0 0,0-1 0 0 0,0 1 0 0 0,0 0 0 0 0,1-1 0 0 0,-1 0 0 0 0,2 0 0 0 0,7 1 0 0 0,-1 1 0 0 0,1 0 0 0 0,-1 0 0 0 0,9 3 0 0 0,24 5 0 0 0,70 6 480 0 0,2-5 0 0 0,-1-5 0 0 0,48-7-480 0 0,-114-1 0 0 0,0 2 1 0 0,0 2-1 0 0,0 2 0 0 0,-1 3 0 0 0,0 1 0 0 0,8 5 0 0 0,-21-2 102 0 0,-22-6-473 0 0,0-1-1 0 0,0-1 0 0 0,1 0 0 0 0,8 1 372 0 0,-17-3 0 0 0,-4-1 0 0 0,1 0 0 0 0,0 0 0 0 0,-1 0 0 0 0,1 0 0 0 0,0 0 0 0 0,-1 0 0 0 0,1 0 0 0 0,-1-1 0 0 0,1 1 0 0 0,0 0 0 0 0,-1-1 0 0 0,1 0 0 0 0,-1 1 0 0 0,2-2 0 0 0,5-2 0 0 0,4-4-81 0 0,-10 5-486 0 0,-1 0-358 0 0,3-5-6942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08BBAC-9F00-49FF-A6B9-5FA09280FB23}" type="datetimeFigureOut">
              <a:rPr lang="en-GB" smtClean="0"/>
              <a:t>26/06/2020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B0F7F4-7BFA-4094-8CEB-CD33A707AD9A}" type="slidenum">
              <a:rPr lang="en-GB" smtClean="0"/>
              <a:t>‹#›</a:t>
            </a:fld>
            <a:endParaRPr lang="en-GB"/>
          </a:p>
        </p:txBody>
      </p:sp>
    </p:spTree>
    <p:extLst>
      <p:ext uri="{BB962C8B-B14F-4D97-AF65-F5344CB8AC3E}">
        <p14:creationId xmlns:p14="http://schemas.microsoft.com/office/powerpoint/2010/main" val="3478154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B0F7F4-7BFA-4094-8CEB-CD33A707AD9A}" type="slidenum">
              <a:rPr lang="en-GB" smtClean="0"/>
              <a:t>2</a:t>
            </a:fld>
            <a:endParaRPr lang="en-GB"/>
          </a:p>
        </p:txBody>
      </p:sp>
    </p:spTree>
    <p:extLst>
      <p:ext uri="{BB962C8B-B14F-4D97-AF65-F5344CB8AC3E}">
        <p14:creationId xmlns:p14="http://schemas.microsoft.com/office/powerpoint/2010/main" val="176353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B0F7F4-7BFA-4094-8CEB-CD33A707AD9A}" type="slidenum">
              <a:rPr lang="en-GB" smtClean="0"/>
              <a:t>5</a:t>
            </a:fld>
            <a:endParaRPr lang="en-GB"/>
          </a:p>
        </p:txBody>
      </p:sp>
    </p:spTree>
    <p:extLst>
      <p:ext uri="{BB962C8B-B14F-4D97-AF65-F5344CB8AC3E}">
        <p14:creationId xmlns:p14="http://schemas.microsoft.com/office/powerpoint/2010/main" val="250150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b="1">
                <a:solidFill>
                  <a:schemeClr val="bg1"/>
                </a:solidFill>
                <a:latin typeface="+mn-lt"/>
              </a:defRPr>
            </a:lvl1pPr>
          </a:lstStyle>
          <a:p>
            <a:r>
              <a:rPr kumimoji="0" lang="en-US" dirty="0"/>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latin typeface="Century Gothic" panose="020B0502020202020204"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2D67E237-97D7-470A-92AD-61B07DE2FC3B}" type="datetimeFigureOut">
              <a:rPr lang="en-GB" smtClean="0"/>
              <a:t>26/06/2020</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4BA05F0-A7E9-4279-88E8-F00CC5298D27}" type="slidenum">
              <a:rPr lang="en-GB" smtClean="0"/>
              <a:t>‹#›</a:t>
            </a:fld>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32240" y="4817523"/>
            <a:ext cx="2228986" cy="1857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n-lt"/>
              </a:defRPr>
            </a:lvl1pPr>
          </a:lstStyle>
          <a:p>
            <a:r>
              <a:rPr kumimoji="0" lang="en-US" dirty="0"/>
              <a:t>Click to edit Master title style</a:t>
            </a:r>
          </a:p>
        </p:txBody>
      </p:sp>
      <p:sp>
        <p:nvSpPr>
          <p:cNvPr id="3" name="Content Placeholder 2"/>
          <p:cNvSpPr>
            <a:spLocks noGrp="1"/>
          </p:cNvSpPr>
          <p:nvPr>
            <p:ph idx="1"/>
          </p:nvPr>
        </p:nvSpPr>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p>
            <a:fld id="{2D67E237-97D7-470A-92AD-61B07DE2FC3B}" type="datetimeFigureOut">
              <a:rPr lang="en-GB" smtClean="0"/>
              <a:t>26/06/2020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A05F0-A7E9-4279-88E8-F00CC5298D27}" type="slidenum">
              <a:rPr lang="en-GB" smtClean="0"/>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1048" y="5733256"/>
            <a:ext cx="1023043" cy="85231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D67E237-97D7-470A-92AD-61B07DE2FC3B}" type="datetimeFigureOut">
              <a:rPr lang="en-GB" smtClean="0"/>
              <a:t>26/06/2020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D67E237-97D7-470A-92AD-61B07DE2FC3B}" type="datetimeFigureOut">
              <a:rPr lang="en-GB" smtClean="0"/>
              <a:t>26/06/2020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2D67E237-97D7-470A-92AD-61B07DE2FC3B}" type="datetimeFigureOut">
              <a:rPr lang="en-GB" smtClean="0"/>
              <a:t>26/06/2020</a:t>
            </a:fld>
            <a:endParaRPr lang="en-GB"/>
          </a:p>
        </p:txBody>
      </p:sp>
      <p:sp>
        <p:nvSpPr>
          <p:cNvPr id="27" name="Slide Number Placeholder 26"/>
          <p:cNvSpPr>
            <a:spLocks noGrp="1"/>
          </p:cNvSpPr>
          <p:nvPr>
            <p:ph type="sldNum" sz="quarter" idx="11"/>
          </p:nvPr>
        </p:nvSpPr>
        <p:spPr/>
        <p:txBody>
          <a:bodyPr rtlCol="0"/>
          <a:lstStyle/>
          <a:p>
            <a:fld id="{74BA05F0-A7E9-4279-88E8-F00CC5298D27}" type="slidenum">
              <a:rPr lang="en-GB" smtClean="0"/>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2D67E237-97D7-470A-92AD-61B07DE2FC3B}" type="datetimeFigureOut">
              <a:rPr lang="en-GB" smtClean="0"/>
              <a:t>26/06/2020</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74BA05F0-A7E9-4279-88E8-F00CC5298D27}"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7E237-97D7-470A-92AD-61B07DE2FC3B}" type="datetimeFigureOut">
              <a:rPr lang="en-GB" smtClean="0"/>
              <a:t>26/06/2020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D67E237-97D7-470A-92AD-61B07DE2FC3B}" type="datetimeFigureOut">
              <a:rPr lang="en-GB" smtClean="0"/>
              <a:t>26/06/2020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67E237-97D7-470A-92AD-61B07DE2FC3B}" type="datetimeFigureOut">
              <a:rPr lang="en-GB" smtClean="0"/>
              <a:t>26/06/2020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67E237-97D7-470A-92AD-61B07DE2FC3B}" type="datetimeFigureOut">
              <a:rPr lang="en-GB" smtClean="0"/>
              <a:t>26/06/2020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67E237-97D7-470A-92AD-61B07DE2FC3B}" type="datetimeFigureOut">
              <a:rPr lang="en-GB" smtClean="0"/>
              <a:t>26/06/2020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A05F0-A7E9-4279-88E8-F00CC5298D2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D67E237-97D7-470A-92AD-61B07DE2FC3B}" type="datetimeFigureOut">
              <a:rPr lang="en-GB" smtClean="0"/>
              <a:t>26/06/2020</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4BA05F0-A7E9-4279-88E8-F00CC5298D27}"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londoncommunityresponsefund.org.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6.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londoncommunityresponsefund.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899938"/>
            <a:ext cx="4953000" cy="2913438"/>
          </a:xfrm>
        </p:spPr>
        <p:txBody>
          <a:bodyPr>
            <a:normAutofit/>
          </a:bodyPr>
          <a:lstStyle/>
          <a:p>
            <a:r>
              <a:rPr lang="en-GB" dirty="0"/>
              <a:t>25 June 2020</a:t>
            </a:r>
          </a:p>
          <a:p>
            <a:endParaRPr lang="en-GB" dirty="0"/>
          </a:p>
          <a:p>
            <a:endParaRPr lang="en-GB" dirty="0"/>
          </a:p>
          <a:p>
            <a:endParaRPr lang="en-GB" sz="2000" dirty="0"/>
          </a:p>
          <a:p>
            <a:endParaRPr lang="en-GB" dirty="0"/>
          </a:p>
          <a:p>
            <a:endParaRPr lang="en-GB" dirty="0"/>
          </a:p>
          <a:p>
            <a:r>
              <a:rPr lang="en-GB" b="1" dirty="0"/>
              <a:t>@</a:t>
            </a:r>
            <a:r>
              <a:rPr lang="en-GB" b="1" dirty="0" err="1"/>
              <a:t>LondonFunders</a:t>
            </a:r>
            <a:endParaRPr lang="en-GB" b="1" dirty="0"/>
          </a:p>
        </p:txBody>
      </p:sp>
      <p:pic>
        <p:nvPicPr>
          <p:cNvPr id="6" name="Picture 5" descr="A close up of text on a black background&#10;&#10;Description automatically generated">
            <a:extLst>
              <a:ext uri="{FF2B5EF4-FFF2-40B4-BE49-F238E27FC236}">
                <a16:creationId xmlns:a16="http://schemas.microsoft.com/office/drawing/2014/main" id="{8274DFA8-9C63-41E8-A56A-22EF01FDA8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427" y="404664"/>
            <a:ext cx="5905804" cy="2933851"/>
          </a:xfrm>
          <a:prstGeom prst="rect">
            <a:avLst/>
          </a:prstGeom>
        </p:spPr>
      </p:pic>
    </p:spTree>
    <p:extLst>
      <p:ext uri="{BB962C8B-B14F-4D97-AF65-F5344CB8AC3E}">
        <p14:creationId xmlns:p14="http://schemas.microsoft.com/office/powerpoint/2010/main" val="3633124906"/>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London Funders</a:t>
            </a:r>
          </a:p>
        </p:txBody>
      </p:sp>
      <p:sp>
        <p:nvSpPr>
          <p:cNvPr id="3" name="Content Placeholder 2"/>
          <p:cNvSpPr>
            <a:spLocks noGrp="1"/>
          </p:cNvSpPr>
          <p:nvPr>
            <p:ph idx="1"/>
          </p:nvPr>
        </p:nvSpPr>
        <p:spPr/>
        <p:txBody>
          <a:bodyPr>
            <a:normAutofit/>
          </a:bodyPr>
          <a:lstStyle/>
          <a:p>
            <a:r>
              <a:rPr lang="en-GB" dirty="0"/>
              <a:t>London Funders is the membership network for funders and investors in London’s civil society – 160 members, across all sectors</a:t>
            </a:r>
          </a:p>
          <a:p>
            <a:r>
              <a:rPr lang="en-GB" dirty="0"/>
              <a:t>We’re here to enable funders from all sectors to be effective.  We’re focused on collaboration – convening funders to connect, contribute and cooperate together, to help people across London’s communities to live better lives.</a:t>
            </a:r>
          </a:p>
        </p:txBody>
      </p:sp>
    </p:spTree>
    <p:extLst>
      <p:ext uri="{BB962C8B-B14F-4D97-AF65-F5344CB8AC3E}">
        <p14:creationId xmlns:p14="http://schemas.microsoft.com/office/powerpoint/2010/main" val="381590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60C4F-3AA0-4CEE-A673-F2EDA3FD30C3}"/>
              </a:ext>
            </a:extLst>
          </p:cNvPr>
          <p:cNvSpPr>
            <a:spLocks noGrp="1"/>
          </p:cNvSpPr>
          <p:nvPr>
            <p:ph type="title"/>
          </p:nvPr>
        </p:nvSpPr>
        <p:spPr/>
        <p:txBody>
          <a:bodyPr/>
          <a:lstStyle/>
          <a:p>
            <a:r>
              <a:rPr lang="en-GB" dirty="0"/>
              <a:t>#</a:t>
            </a:r>
            <a:r>
              <a:rPr lang="en-GB" dirty="0" err="1"/>
              <a:t>WeStandWithTheSector</a:t>
            </a:r>
            <a:endParaRPr lang="en-GB" dirty="0"/>
          </a:p>
        </p:txBody>
      </p:sp>
      <p:sp>
        <p:nvSpPr>
          <p:cNvPr id="3" name="Content Placeholder 2">
            <a:extLst>
              <a:ext uri="{FF2B5EF4-FFF2-40B4-BE49-F238E27FC236}">
                <a16:creationId xmlns:a16="http://schemas.microsoft.com/office/drawing/2014/main" id="{4DBC11D7-4078-448E-A70B-17C0B1218DC0}"/>
              </a:ext>
            </a:extLst>
          </p:cNvPr>
          <p:cNvSpPr>
            <a:spLocks noGrp="1"/>
          </p:cNvSpPr>
          <p:nvPr>
            <p:ph idx="1"/>
          </p:nvPr>
        </p:nvSpPr>
        <p:spPr>
          <a:xfrm>
            <a:off x="457200" y="2249424"/>
            <a:ext cx="5626968" cy="4325112"/>
          </a:xfrm>
        </p:spPr>
        <p:txBody>
          <a:bodyPr>
            <a:normAutofit/>
          </a:bodyPr>
          <a:lstStyle/>
          <a:p>
            <a:r>
              <a:rPr lang="en-GB" dirty="0"/>
              <a:t>Over 370 signatories</a:t>
            </a:r>
          </a:p>
          <a:p>
            <a:pPr lvl="1"/>
            <a:r>
              <a:rPr lang="en-GB" dirty="0"/>
              <a:t>www.covid19funders.org.uk</a:t>
            </a:r>
          </a:p>
          <a:p>
            <a:r>
              <a:rPr lang="en-GB" dirty="0"/>
              <a:t>Website updated with links to statements and news from funders on their work</a:t>
            </a:r>
          </a:p>
          <a:p>
            <a:r>
              <a:rPr lang="en-GB" dirty="0"/>
              <a:t>Check if your existing funders are already signed up</a:t>
            </a:r>
          </a:p>
          <a:p>
            <a:pPr lvl="1"/>
            <a:r>
              <a:rPr lang="en-GB" dirty="0"/>
              <a:t>adapting activities, discussing dates and financial flexibility</a:t>
            </a:r>
          </a:p>
          <a:p>
            <a:endParaRPr lang="en-GB" dirty="0"/>
          </a:p>
        </p:txBody>
      </p:sp>
      <p:pic>
        <p:nvPicPr>
          <p:cNvPr id="5" name="Picture 4" descr="A screenshot of a cell phone&#10;&#10;Description automatically generated">
            <a:extLst>
              <a:ext uri="{FF2B5EF4-FFF2-40B4-BE49-F238E27FC236}">
                <a16:creationId xmlns:a16="http://schemas.microsoft.com/office/drawing/2014/main" id="{ADC36410-A12C-438A-93CE-3C9DF402F5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2132856"/>
            <a:ext cx="2713759" cy="3528392"/>
          </a:xfrm>
          <a:prstGeom prst="rect">
            <a:avLst/>
          </a:prstGeom>
        </p:spPr>
      </p:pic>
    </p:spTree>
    <p:extLst>
      <p:ext uri="{BB962C8B-B14F-4D97-AF65-F5344CB8AC3E}">
        <p14:creationId xmlns:p14="http://schemas.microsoft.com/office/powerpoint/2010/main" val="173709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F8C61-E99E-44C7-A592-F8D064CBE41C}"/>
              </a:ext>
            </a:extLst>
          </p:cNvPr>
          <p:cNvSpPr>
            <a:spLocks noGrp="1"/>
          </p:cNvSpPr>
          <p:nvPr>
            <p:ph type="title"/>
          </p:nvPr>
        </p:nvSpPr>
        <p:spPr/>
        <p:txBody>
          <a:bodyPr>
            <a:noAutofit/>
          </a:bodyPr>
          <a:lstStyle/>
          <a:p>
            <a:r>
              <a:rPr lang="en-GB" dirty="0"/>
              <a:t>London Community Response</a:t>
            </a:r>
          </a:p>
        </p:txBody>
      </p:sp>
      <p:sp>
        <p:nvSpPr>
          <p:cNvPr id="3" name="Content Placeholder 2">
            <a:extLst>
              <a:ext uri="{FF2B5EF4-FFF2-40B4-BE49-F238E27FC236}">
                <a16:creationId xmlns:a16="http://schemas.microsoft.com/office/drawing/2014/main" id="{81684C02-F7B2-48CA-86BA-0E970EBD0643}"/>
              </a:ext>
            </a:extLst>
          </p:cNvPr>
          <p:cNvSpPr>
            <a:spLocks noGrp="1"/>
          </p:cNvSpPr>
          <p:nvPr>
            <p:ph idx="1"/>
          </p:nvPr>
        </p:nvSpPr>
        <p:spPr/>
        <p:txBody>
          <a:bodyPr vert="horz" anchor="t">
            <a:normAutofit/>
          </a:bodyPr>
          <a:lstStyle/>
          <a:p>
            <a:pPr indent="-255905"/>
            <a:r>
              <a:rPr lang="en-GB" dirty="0">
                <a:latin typeface="Century Gothic"/>
              </a:rPr>
              <a:t>63 funders, £23.5m committed to date</a:t>
            </a:r>
          </a:p>
          <a:p>
            <a:pPr indent="-255905"/>
            <a:r>
              <a:rPr lang="en-GB" dirty="0">
                <a:latin typeface="Century Gothic"/>
              </a:rPr>
              <a:t>A single, simple application form</a:t>
            </a:r>
          </a:p>
          <a:p>
            <a:pPr indent="-255905"/>
            <a:r>
              <a:rPr lang="en-GB" dirty="0">
                <a:latin typeface="Century Gothic"/>
              </a:rPr>
              <a:t>A funder only portal means eligible applications are viewed by multiple funders leading to fast decisions based on needs</a:t>
            </a:r>
            <a:endParaRPr lang="en-GB" dirty="0"/>
          </a:p>
          <a:p>
            <a:pPr indent="-255905"/>
            <a:r>
              <a:rPr lang="en-GB" dirty="0">
                <a:latin typeface="Century Gothic"/>
                <a:hlinkClick r:id="rId2"/>
              </a:rPr>
              <a:t>www.londoncommunityresponsefund.org.uk</a:t>
            </a:r>
          </a:p>
          <a:p>
            <a:pPr marL="109855" indent="0">
              <a:buNone/>
            </a:pPr>
            <a:endParaRPr lang="en-GB" dirty="0"/>
          </a:p>
          <a:p>
            <a:pPr marL="109855" indent="0">
              <a:buNone/>
            </a:pPr>
            <a:endParaRPr lang="en-GB" dirty="0"/>
          </a:p>
          <a:p>
            <a:pPr indent="-255905"/>
            <a:endParaRPr lang="en-GB" dirty="0">
              <a:latin typeface="Century Gothic"/>
            </a:endParaRPr>
          </a:p>
        </p:txBody>
      </p:sp>
    </p:spTree>
    <p:extLst>
      <p:ext uri="{BB962C8B-B14F-4D97-AF65-F5344CB8AC3E}">
        <p14:creationId xmlns:p14="http://schemas.microsoft.com/office/powerpoint/2010/main" val="2350318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92562-24E3-488E-961A-1E6FCAC28BEC}"/>
              </a:ext>
            </a:extLst>
          </p:cNvPr>
          <p:cNvSpPr>
            <a:spLocks noGrp="1"/>
          </p:cNvSpPr>
          <p:nvPr>
            <p:ph type="title"/>
          </p:nvPr>
        </p:nvSpPr>
        <p:spPr/>
        <p:txBody>
          <a:bodyPr/>
          <a:lstStyle/>
          <a:p>
            <a:r>
              <a:rPr lang="en-GB" dirty="0"/>
              <a:t>Funding already awarded</a:t>
            </a:r>
          </a:p>
        </p:txBody>
      </p:sp>
      <p:sp>
        <p:nvSpPr>
          <p:cNvPr id="3" name="Content Placeholder 2">
            <a:extLst>
              <a:ext uri="{FF2B5EF4-FFF2-40B4-BE49-F238E27FC236}">
                <a16:creationId xmlns:a16="http://schemas.microsoft.com/office/drawing/2014/main" id="{0FEB2776-686E-4C49-889F-7EE246CABB0A}"/>
              </a:ext>
            </a:extLst>
          </p:cNvPr>
          <p:cNvSpPr>
            <a:spLocks noGrp="1"/>
          </p:cNvSpPr>
          <p:nvPr>
            <p:ph idx="1"/>
          </p:nvPr>
        </p:nvSpPr>
        <p:spPr/>
        <p:txBody>
          <a:bodyPr/>
          <a:lstStyle/>
          <a:p>
            <a:r>
              <a:rPr lang="en-GB" dirty="0"/>
              <a:t>Over 1,600 grants, £21m+ given out so far</a:t>
            </a:r>
          </a:p>
        </p:txBody>
      </p:sp>
      <p:pic>
        <p:nvPicPr>
          <p:cNvPr id="4" name="Content Placeholder 4" descr="A screenshot of a cell phone screen with text&#10;&#10;Description automatically generated">
            <a:extLst>
              <a:ext uri="{FF2B5EF4-FFF2-40B4-BE49-F238E27FC236}">
                <a16:creationId xmlns:a16="http://schemas.microsoft.com/office/drawing/2014/main" id="{E41CF390-132E-48DA-8FFC-45FA766B15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2996952"/>
            <a:ext cx="4618856" cy="3464695"/>
          </a:xfrm>
          <a:prstGeom prst="rect">
            <a:avLst/>
          </a:prstGeom>
        </p:spPr>
      </p:pic>
      <p:grpSp>
        <p:nvGrpSpPr>
          <p:cNvPr id="10" name="Group 9">
            <a:extLst>
              <a:ext uri="{FF2B5EF4-FFF2-40B4-BE49-F238E27FC236}">
                <a16:creationId xmlns:a16="http://schemas.microsoft.com/office/drawing/2014/main" id="{434E260C-3E20-45DD-80AD-E1686A13E377}"/>
              </a:ext>
            </a:extLst>
          </p:cNvPr>
          <p:cNvGrpSpPr/>
          <p:nvPr/>
        </p:nvGrpSpPr>
        <p:grpSpPr>
          <a:xfrm>
            <a:off x="5215637" y="2927743"/>
            <a:ext cx="2263680" cy="2318400"/>
            <a:chOff x="5215637" y="2927743"/>
            <a:chExt cx="2263680" cy="2318400"/>
          </a:xfrm>
        </p:grpSpPr>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5341FA93-2493-4538-A183-A33C0A51DF6F}"/>
                    </a:ext>
                  </a:extLst>
                </p14:cNvPr>
                <p14:cNvContentPartPr/>
                <p14:nvPr/>
              </p14:nvContentPartPr>
              <p14:xfrm>
                <a:off x="5235437" y="2927743"/>
                <a:ext cx="2243880" cy="2252880"/>
              </p14:xfrm>
            </p:contentPart>
          </mc:Choice>
          <mc:Fallback xmlns="">
            <p:pic>
              <p:nvPicPr>
                <p:cNvPr id="8" name="Ink 7">
                  <a:extLst>
                    <a:ext uri="{FF2B5EF4-FFF2-40B4-BE49-F238E27FC236}">
                      <a16:creationId xmlns:a16="http://schemas.microsoft.com/office/drawing/2014/main" id="{5341FA93-2493-4538-A183-A33C0A51DF6F}"/>
                    </a:ext>
                  </a:extLst>
                </p:cNvPr>
                <p:cNvPicPr/>
                <p:nvPr/>
              </p:nvPicPr>
              <p:blipFill>
                <a:blip r:embed="rId5"/>
                <a:stretch>
                  <a:fillRect/>
                </a:stretch>
              </p:blipFill>
              <p:spPr>
                <a:xfrm>
                  <a:off x="5226437" y="2918743"/>
                  <a:ext cx="2261520" cy="2270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6F0226C6-E96B-4CB8-BA75-3F9C0A86103D}"/>
                    </a:ext>
                  </a:extLst>
                </p14:cNvPr>
                <p14:cNvContentPartPr/>
                <p14:nvPr/>
              </p14:nvContentPartPr>
              <p14:xfrm>
                <a:off x="5215637" y="4779943"/>
                <a:ext cx="423720" cy="466200"/>
              </p14:xfrm>
            </p:contentPart>
          </mc:Choice>
          <mc:Fallback xmlns="">
            <p:pic>
              <p:nvPicPr>
                <p:cNvPr id="9" name="Ink 8">
                  <a:extLst>
                    <a:ext uri="{FF2B5EF4-FFF2-40B4-BE49-F238E27FC236}">
                      <a16:creationId xmlns:a16="http://schemas.microsoft.com/office/drawing/2014/main" id="{6F0226C6-E96B-4CB8-BA75-3F9C0A86103D}"/>
                    </a:ext>
                  </a:extLst>
                </p:cNvPr>
                <p:cNvPicPr/>
                <p:nvPr/>
              </p:nvPicPr>
              <p:blipFill>
                <a:blip r:embed="rId7"/>
                <a:stretch>
                  <a:fillRect/>
                </a:stretch>
              </p:blipFill>
              <p:spPr>
                <a:xfrm>
                  <a:off x="5206637" y="4770943"/>
                  <a:ext cx="441360" cy="483840"/>
                </a:xfrm>
                <a:prstGeom prst="rect">
                  <a:avLst/>
                </a:prstGeom>
              </p:spPr>
            </p:pic>
          </mc:Fallback>
        </mc:AlternateContent>
      </p:grpSp>
    </p:spTree>
    <p:extLst>
      <p:ext uri="{BB962C8B-B14F-4D97-AF65-F5344CB8AC3E}">
        <p14:creationId xmlns:p14="http://schemas.microsoft.com/office/powerpoint/2010/main" val="591568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1BE01-9409-4089-9398-2E238C9B202D}"/>
              </a:ext>
            </a:extLst>
          </p:cNvPr>
          <p:cNvSpPr>
            <a:spLocks noGrp="1"/>
          </p:cNvSpPr>
          <p:nvPr>
            <p:ph type="title"/>
          </p:nvPr>
        </p:nvSpPr>
        <p:spPr/>
        <p:txBody>
          <a:bodyPr/>
          <a:lstStyle/>
          <a:p>
            <a:r>
              <a:rPr lang="en-GB" dirty="0"/>
              <a:t>Moving into wave three</a:t>
            </a:r>
          </a:p>
        </p:txBody>
      </p:sp>
      <p:sp>
        <p:nvSpPr>
          <p:cNvPr id="3" name="Content Placeholder 2">
            <a:extLst>
              <a:ext uri="{FF2B5EF4-FFF2-40B4-BE49-F238E27FC236}">
                <a16:creationId xmlns:a16="http://schemas.microsoft.com/office/drawing/2014/main" id="{8417970C-13F3-4EA1-8021-BBB97B66FFD9}"/>
              </a:ext>
            </a:extLst>
          </p:cNvPr>
          <p:cNvSpPr>
            <a:spLocks noGrp="1"/>
          </p:cNvSpPr>
          <p:nvPr>
            <p:ph idx="1"/>
          </p:nvPr>
        </p:nvSpPr>
        <p:spPr/>
        <p:txBody>
          <a:bodyPr/>
          <a:lstStyle/>
          <a:p>
            <a:r>
              <a:rPr lang="en-GB" dirty="0"/>
              <a:t>Wave one – react</a:t>
            </a:r>
          </a:p>
          <a:p>
            <a:pPr lvl="1"/>
            <a:r>
              <a:rPr lang="en-GB" dirty="0"/>
              <a:t>Focused on food and essentials</a:t>
            </a:r>
          </a:p>
          <a:p>
            <a:r>
              <a:rPr lang="en-GB" dirty="0"/>
              <a:t>Wave two – respond</a:t>
            </a:r>
          </a:p>
          <a:p>
            <a:pPr lvl="1"/>
            <a:r>
              <a:rPr lang="en-GB" dirty="0"/>
              <a:t>Crisis response, and delivering differently</a:t>
            </a:r>
          </a:p>
          <a:p>
            <a:r>
              <a:rPr lang="en-GB" dirty="0"/>
              <a:t>Wave three – resource</a:t>
            </a:r>
          </a:p>
          <a:p>
            <a:pPr lvl="1"/>
            <a:r>
              <a:rPr lang="en-GB" dirty="0"/>
              <a:t>Aiming to launch w/c 29 June 2020</a:t>
            </a:r>
          </a:p>
        </p:txBody>
      </p:sp>
    </p:spTree>
    <p:extLst>
      <p:ext uri="{BB962C8B-B14F-4D97-AF65-F5344CB8AC3E}">
        <p14:creationId xmlns:p14="http://schemas.microsoft.com/office/powerpoint/2010/main" val="107739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73D3-33C6-4E1E-AC74-E9F9D0D60B09}"/>
              </a:ext>
            </a:extLst>
          </p:cNvPr>
          <p:cNvSpPr>
            <a:spLocks noGrp="1"/>
          </p:cNvSpPr>
          <p:nvPr>
            <p:ph type="title"/>
          </p:nvPr>
        </p:nvSpPr>
        <p:spPr/>
        <p:txBody>
          <a:bodyPr/>
          <a:lstStyle/>
          <a:p>
            <a:r>
              <a:rPr lang="en-GB" dirty="0"/>
              <a:t>Wave three: amounts</a:t>
            </a:r>
          </a:p>
        </p:txBody>
      </p:sp>
      <p:sp>
        <p:nvSpPr>
          <p:cNvPr id="3" name="Content Placeholder 2">
            <a:extLst>
              <a:ext uri="{FF2B5EF4-FFF2-40B4-BE49-F238E27FC236}">
                <a16:creationId xmlns:a16="http://schemas.microsoft.com/office/drawing/2014/main" id="{8BC64E56-10AB-42E1-9C8A-4613A62E1E83}"/>
              </a:ext>
            </a:extLst>
          </p:cNvPr>
          <p:cNvSpPr>
            <a:spLocks noGrp="1"/>
          </p:cNvSpPr>
          <p:nvPr>
            <p:ph idx="1"/>
          </p:nvPr>
        </p:nvSpPr>
        <p:spPr/>
        <p:txBody>
          <a:bodyPr>
            <a:normAutofit/>
          </a:bodyPr>
          <a:lstStyle/>
          <a:p>
            <a:pPr lvl="0"/>
            <a:r>
              <a:rPr lang="en-GB" b="1" dirty="0"/>
              <a:t>Small</a:t>
            </a:r>
            <a:r>
              <a:rPr lang="en-GB" dirty="0"/>
              <a:t> – grants of up to £10,000, using a simple application form, with decisions typically made within two to three weeks</a:t>
            </a:r>
          </a:p>
          <a:p>
            <a:r>
              <a:rPr lang="en-GB" b="1" dirty="0"/>
              <a:t>Large</a:t>
            </a:r>
            <a:r>
              <a:rPr lang="en-GB" dirty="0"/>
              <a:t> – grants of up to £50,000, involving a longer application form, with decisions typically made within six to eight weeks</a:t>
            </a:r>
          </a:p>
          <a:p>
            <a:r>
              <a:rPr lang="en-GB" i="1" dirty="0"/>
              <a:t>Potential for larger applications where there is a strong rationale for this</a:t>
            </a:r>
          </a:p>
          <a:p>
            <a:r>
              <a:rPr lang="en-GB" dirty="0"/>
              <a:t>Funding is for up to six months</a:t>
            </a:r>
          </a:p>
        </p:txBody>
      </p:sp>
    </p:spTree>
    <p:extLst>
      <p:ext uri="{BB962C8B-B14F-4D97-AF65-F5344CB8AC3E}">
        <p14:creationId xmlns:p14="http://schemas.microsoft.com/office/powerpoint/2010/main" val="689922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3058-F094-4C57-8FFC-85E75E6D9D44}"/>
              </a:ext>
            </a:extLst>
          </p:cNvPr>
          <p:cNvSpPr>
            <a:spLocks noGrp="1"/>
          </p:cNvSpPr>
          <p:nvPr>
            <p:ph type="title"/>
          </p:nvPr>
        </p:nvSpPr>
        <p:spPr/>
        <p:txBody>
          <a:bodyPr/>
          <a:lstStyle/>
          <a:p>
            <a:r>
              <a:rPr lang="en-GB" dirty="0"/>
              <a:t>Wave three: eligibility</a:t>
            </a:r>
          </a:p>
        </p:txBody>
      </p:sp>
      <p:sp>
        <p:nvSpPr>
          <p:cNvPr id="3" name="Content Placeholder 2">
            <a:extLst>
              <a:ext uri="{FF2B5EF4-FFF2-40B4-BE49-F238E27FC236}">
                <a16:creationId xmlns:a16="http://schemas.microsoft.com/office/drawing/2014/main" id="{84FFFF86-028A-4DFD-9BF5-DDE3E44AB75B}"/>
              </a:ext>
            </a:extLst>
          </p:cNvPr>
          <p:cNvSpPr>
            <a:spLocks noGrp="1"/>
          </p:cNvSpPr>
          <p:nvPr>
            <p:ph idx="1"/>
          </p:nvPr>
        </p:nvSpPr>
        <p:spPr/>
        <p:txBody>
          <a:bodyPr>
            <a:normAutofit fontScale="77500" lnSpcReduction="20000"/>
          </a:bodyPr>
          <a:lstStyle/>
          <a:p>
            <a:r>
              <a:rPr lang="en-GB" dirty="0"/>
              <a:t>For either small or large grants:</a:t>
            </a:r>
          </a:p>
          <a:p>
            <a:pPr lvl="1"/>
            <a:r>
              <a:rPr lang="en-GB" dirty="0"/>
              <a:t>Registered, exempt or excepted charity</a:t>
            </a:r>
          </a:p>
          <a:p>
            <a:pPr lvl="1"/>
            <a:r>
              <a:rPr lang="en-GB" dirty="0"/>
              <a:t>Charitable incorporated organisation (CIO)</a:t>
            </a:r>
          </a:p>
          <a:p>
            <a:pPr lvl="1"/>
            <a:r>
              <a:rPr lang="en-GB" dirty="0"/>
              <a:t>CIC limited by guarantee</a:t>
            </a:r>
          </a:p>
          <a:p>
            <a:pPr lvl="1"/>
            <a:r>
              <a:rPr lang="en-GB" dirty="0"/>
              <a:t>Charitable company (limited by guarantee)</a:t>
            </a:r>
          </a:p>
          <a:p>
            <a:pPr lvl="1"/>
            <a:r>
              <a:rPr lang="en-GB" dirty="0"/>
              <a:t>Registered charitable industrial and provident society, or charitable cooperative (</a:t>
            </a:r>
            <a:r>
              <a:rPr lang="en-GB" dirty="0" err="1"/>
              <a:t>Bencom</a:t>
            </a:r>
            <a:r>
              <a:rPr lang="en-GB" dirty="0"/>
              <a:t>)</a:t>
            </a:r>
          </a:p>
          <a:p>
            <a:pPr marL="411480" lvl="1" indent="0">
              <a:buNone/>
            </a:pPr>
            <a:endParaRPr lang="en-GB" dirty="0"/>
          </a:p>
          <a:p>
            <a:r>
              <a:rPr lang="en-GB" dirty="0"/>
              <a:t>In addition, for small grants:</a:t>
            </a:r>
          </a:p>
          <a:p>
            <a:pPr lvl="1"/>
            <a:r>
              <a:rPr lang="en-GB" dirty="0"/>
              <a:t>Faith group, where the activity is not promoting religion</a:t>
            </a:r>
          </a:p>
          <a:p>
            <a:pPr lvl="1"/>
            <a:r>
              <a:rPr lang="en-GB" dirty="0"/>
              <a:t>Registered Community Amateur Sports Club</a:t>
            </a:r>
          </a:p>
          <a:p>
            <a:pPr lvl="1"/>
            <a:r>
              <a:rPr lang="en-GB" dirty="0"/>
              <a:t>Constituted but unincorporated club or association</a:t>
            </a:r>
          </a:p>
          <a:p>
            <a:pPr lvl="1"/>
            <a:r>
              <a:rPr lang="en-GB" dirty="0"/>
              <a:t>Constituted Tenants and Residents Associations, and  Tenant Management Organisations</a:t>
            </a:r>
          </a:p>
          <a:p>
            <a:pPr lvl="1"/>
            <a:r>
              <a:rPr lang="en-GB" dirty="0"/>
              <a:t>Constituted community group</a:t>
            </a:r>
          </a:p>
          <a:p>
            <a:endParaRPr lang="en-GB" dirty="0"/>
          </a:p>
        </p:txBody>
      </p:sp>
    </p:spTree>
    <p:extLst>
      <p:ext uri="{BB962C8B-B14F-4D97-AF65-F5344CB8AC3E}">
        <p14:creationId xmlns:p14="http://schemas.microsoft.com/office/powerpoint/2010/main" val="165603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D44EC-9587-452D-A866-7FBC7E1A5B08}"/>
              </a:ext>
            </a:extLst>
          </p:cNvPr>
          <p:cNvSpPr>
            <a:spLocks noGrp="1"/>
          </p:cNvSpPr>
          <p:nvPr>
            <p:ph type="title"/>
          </p:nvPr>
        </p:nvSpPr>
        <p:spPr/>
        <p:txBody>
          <a:bodyPr/>
          <a:lstStyle/>
          <a:p>
            <a:r>
              <a:rPr lang="en-GB" dirty="0"/>
              <a:t>Wave three: priorities</a:t>
            </a:r>
          </a:p>
        </p:txBody>
      </p:sp>
      <p:sp>
        <p:nvSpPr>
          <p:cNvPr id="3" name="Content Placeholder 2">
            <a:extLst>
              <a:ext uri="{FF2B5EF4-FFF2-40B4-BE49-F238E27FC236}">
                <a16:creationId xmlns:a16="http://schemas.microsoft.com/office/drawing/2014/main" id="{98479EA5-83C0-4616-85DB-D48D1053352A}"/>
              </a:ext>
            </a:extLst>
          </p:cNvPr>
          <p:cNvSpPr>
            <a:spLocks noGrp="1"/>
          </p:cNvSpPr>
          <p:nvPr>
            <p:ph idx="1"/>
          </p:nvPr>
        </p:nvSpPr>
        <p:spPr/>
        <p:txBody>
          <a:bodyPr>
            <a:normAutofit fontScale="85000" lnSpcReduction="10000"/>
          </a:bodyPr>
          <a:lstStyle/>
          <a:p>
            <a:pPr lvl="0"/>
            <a:r>
              <a:rPr lang="en-GB" b="1" dirty="0"/>
              <a:t>Equity and inclusion </a:t>
            </a:r>
            <a:r>
              <a:rPr lang="en-GB" dirty="0"/>
              <a:t>– organisations led by and for marginalised communities and those most affected by the covid-19 crisis (particularly Black, Asian and Minority Ethnic (BAME); Deaf and Disabled; Lesbian, Gay, Bisexual and Transgender (LGBT+); and/or women’s-led groups)</a:t>
            </a:r>
          </a:p>
          <a:p>
            <a:pPr lvl="0"/>
            <a:r>
              <a:rPr lang="en-GB" b="1" dirty="0"/>
              <a:t>Strong connections </a:t>
            </a:r>
            <a:r>
              <a:rPr lang="en-GB" dirty="0"/>
              <a:t>– groups who reach and connect with people at high risk of negative impacts from Covid-19 (in terms of health outcomes, as well as social and economic issues)</a:t>
            </a:r>
          </a:p>
          <a:p>
            <a:pPr lvl="0"/>
            <a:r>
              <a:rPr lang="en-GB" b="1" dirty="0"/>
              <a:t>Smaller organisations </a:t>
            </a:r>
            <a:r>
              <a:rPr lang="en-GB" dirty="0"/>
              <a:t>–  typically those with a turnover of under £1m a year.</a:t>
            </a:r>
          </a:p>
        </p:txBody>
      </p:sp>
    </p:spTree>
    <p:extLst>
      <p:ext uri="{BB962C8B-B14F-4D97-AF65-F5344CB8AC3E}">
        <p14:creationId xmlns:p14="http://schemas.microsoft.com/office/powerpoint/2010/main" val="1936119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D5D7-3D3C-433B-8B23-7FC10DBA7BEB}"/>
              </a:ext>
            </a:extLst>
          </p:cNvPr>
          <p:cNvSpPr>
            <a:spLocks noGrp="1"/>
          </p:cNvSpPr>
          <p:nvPr>
            <p:ph type="title"/>
          </p:nvPr>
        </p:nvSpPr>
        <p:spPr/>
        <p:txBody>
          <a:bodyPr/>
          <a:lstStyle/>
          <a:p>
            <a:r>
              <a:rPr lang="en-GB" dirty="0"/>
              <a:t>Wave three: themes</a:t>
            </a:r>
          </a:p>
        </p:txBody>
      </p:sp>
      <p:sp>
        <p:nvSpPr>
          <p:cNvPr id="3" name="Content Placeholder 2">
            <a:extLst>
              <a:ext uri="{FF2B5EF4-FFF2-40B4-BE49-F238E27FC236}">
                <a16:creationId xmlns:a16="http://schemas.microsoft.com/office/drawing/2014/main" id="{FE5969FF-D68E-4602-80D1-64339B1D675B}"/>
              </a:ext>
            </a:extLst>
          </p:cNvPr>
          <p:cNvSpPr>
            <a:spLocks noGrp="1"/>
          </p:cNvSpPr>
          <p:nvPr>
            <p:ph idx="1"/>
          </p:nvPr>
        </p:nvSpPr>
        <p:spPr/>
        <p:txBody>
          <a:bodyPr>
            <a:normAutofit fontScale="92500" lnSpcReduction="20000"/>
          </a:bodyPr>
          <a:lstStyle/>
          <a:p>
            <a:r>
              <a:rPr lang="en-GB" dirty="0"/>
              <a:t>Advice</a:t>
            </a:r>
          </a:p>
          <a:p>
            <a:r>
              <a:rPr lang="en-GB" dirty="0"/>
              <a:t>Arts and culture</a:t>
            </a:r>
          </a:p>
          <a:p>
            <a:r>
              <a:rPr lang="en-GB" dirty="0"/>
              <a:t>Children and young people</a:t>
            </a:r>
          </a:p>
          <a:p>
            <a:r>
              <a:rPr lang="en-GB" dirty="0"/>
              <a:t>Domestic abuse and VAWG</a:t>
            </a:r>
          </a:p>
          <a:p>
            <a:r>
              <a:rPr lang="en-GB" dirty="0"/>
              <a:t>Equity and inclusion</a:t>
            </a:r>
          </a:p>
          <a:p>
            <a:r>
              <a:rPr lang="en-GB" dirty="0"/>
              <a:t>Food</a:t>
            </a:r>
          </a:p>
          <a:p>
            <a:r>
              <a:rPr lang="en-GB" dirty="0"/>
              <a:t>Homelessness</a:t>
            </a:r>
          </a:p>
          <a:p>
            <a:r>
              <a:rPr lang="en-GB" dirty="0"/>
              <a:t>Infrastructure (civil society support)</a:t>
            </a:r>
          </a:p>
          <a:p>
            <a:r>
              <a:rPr lang="en-GB" b="1" dirty="0"/>
              <a:t>Mental health and wellbeing</a:t>
            </a:r>
          </a:p>
          <a:p>
            <a:r>
              <a:rPr lang="en-GB" dirty="0"/>
              <a:t>People at risk</a:t>
            </a:r>
          </a:p>
          <a:p>
            <a:r>
              <a:rPr lang="en-GB" dirty="0"/>
              <a:t>Refugees and migrants</a:t>
            </a:r>
          </a:p>
        </p:txBody>
      </p:sp>
    </p:spTree>
    <p:extLst>
      <p:ext uri="{BB962C8B-B14F-4D97-AF65-F5344CB8AC3E}">
        <p14:creationId xmlns:p14="http://schemas.microsoft.com/office/powerpoint/2010/main" val="3863967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FC5C-1E89-4F70-8134-CE3828F4E414}"/>
              </a:ext>
            </a:extLst>
          </p:cNvPr>
          <p:cNvSpPr>
            <a:spLocks noGrp="1"/>
          </p:cNvSpPr>
          <p:nvPr>
            <p:ph type="title"/>
          </p:nvPr>
        </p:nvSpPr>
        <p:spPr/>
        <p:txBody>
          <a:bodyPr/>
          <a:lstStyle/>
          <a:p>
            <a:r>
              <a:rPr lang="en-GB" dirty="0"/>
              <a:t>Wave three: strands</a:t>
            </a:r>
          </a:p>
        </p:txBody>
      </p:sp>
      <p:sp>
        <p:nvSpPr>
          <p:cNvPr id="3" name="Content Placeholder 2">
            <a:extLst>
              <a:ext uri="{FF2B5EF4-FFF2-40B4-BE49-F238E27FC236}">
                <a16:creationId xmlns:a16="http://schemas.microsoft.com/office/drawing/2014/main" id="{2448B31D-FDEC-4809-A713-43699A7174AC}"/>
              </a:ext>
            </a:extLst>
          </p:cNvPr>
          <p:cNvSpPr>
            <a:spLocks noGrp="1"/>
          </p:cNvSpPr>
          <p:nvPr>
            <p:ph idx="1"/>
          </p:nvPr>
        </p:nvSpPr>
        <p:spPr/>
        <p:txBody>
          <a:bodyPr>
            <a:normAutofit lnSpcReduction="10000"/>
          </a:bodyPr>
          <a:lstStyle/>
          <a:p>
            <a:r>
              <a:rPr lang="en-GB" b="1" dirty="0"/>
              <a:t>Crisis</a:t>
            </a:r>
          </a:p>
          <a:p>
            <a:pPr lvl="1"/>
            <a:r>
              <a:rPr lang="en-GB" dirty="0"/>
              <a:t>“we will continue to offer funding to provide food, essentials and support through crisis.”</a:t>
            </a:r>
          </a:p>
          <a:p>
            <a:r>
              <a:rPr lang="en-GB" b="1" dirty="0"/>
              <a:t>Enable</a:t>
            </a:r>
          </a:p>
          <a:p>
            <a:pPr lvl="1"/>
            <a:r>
              <a:rPr lang="en-GB" dirty="0"/>
              <a:t>“we will fund work that helps to prevent difficulties escalating, and that enables people to emerge from crisis.”</a:t>
            </a:r>
          </a:p>
          <a:p>
            <a:r>
              <a:rPr lang="en-GB" b="1" dirty="0"/>
              <a:t>Adapt</a:t>
            </a:r>
          </a:p>
          <a:p>
            <a:pPr lvl="1"/>
            <a:r>
              <a:rPr lang="en-GB" dirty="0"/>
              <a:t>“we will fund work that helps groups to restart, adapt or collaborate for the future.”</a:t>
            </a:r>
          </a:p>
          <a:p>
            <a:pPr lvl="1"/>
            <a:endParaRPr lang="en-GB" dirty="0"/>
          </a:p>
        </p:txBody>
      </p:sp>
    </p:spTree>
    <p:extLst>
      <p:ext uri="{BB962C8B-B14F-4D97-AF65-F5344CB8AC3E}">
        <p14:creationId xmlns:p14="http://schemas.microsoft.com/office/powerpoint/2010/main" val="31461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1374F-B507-40D3-97B5-0357C2EA0CF4}"/>
              </a:ext>
            </a:extLst>
          </p:cNvPr>
          <p:cNvSpPr>
            <a:spLocks noGrp="1"/>
          </p:cNvSpPr>
          <p:nvPr>
            <p:ph type="title"/>
          </p:nvPr>
        </p:nvSpPr>
        <p:spPr/>
        <p:txBody>
          <a:bodyPr/>
          <a:lstStyle/>
          <a:p>
            <a:r>
              <a:rPr lang="en-GB" dirty="0"/>
              <a:t>Crisis could be…</a:t>
            </a:r>
          </a:p>
        </p:txBody>
      </p:sp>
      <p:sp>
        <p:nvSpPr>
          <p:cNvPr id="3" name="Content Placeholder 2">
            <a:extLst>
              <a:ext uri="{FF2B5EF4-FFF2-40B4-BE49-F238E27FC236}">
                <a16:creationId xmlns:a16="http://schemas.microsoft.com/office/drawing/2014/main" id="{D179B567-D61A-46B2-9937-8C90A5C221AB}"/>
              </a:ext>
            </a:extLst>
          </p:cNvPr>
          <p:cNvSpPr>
            <a:spLocks noGrp="1"/>
          </p:cNvSpPr>
          <p:nvPr>
            <p:ph idx="1"/>
          </p:nvPr>
        </p:nvSpPr>
        <p:spPr/>
        <p:txBody>
          <a:bodyPr/>
          <a:lstStyle/>
          <a:p>
            <a:pPr marL="342900" lvl="0" indent="-342900" rtl="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Access to food, including hot food, for those most in need and who are not reached by public services (including people at risk, children and young people, parents and families, and people with No Recourse to Public Funds (NRPF)); </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Access to essentials for people facing crisis so that they can access services and support safely  (including people experiencing domestic abuse/VAWG, homelessness or NRPF, and children, young people and families);</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Adaptations to essential services so that they can be delivered through digital or other safe and accessible channels, so that positive activities and outcomes can be maintained;</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Additional costs services are experiencing (e.g. deep cleaning of premises or accommodation, or provision of PPE) to continue to deliver during crisis; and/or</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Support for people experiencing uncertainty, loss and grief.</a:t>
            </a:r>
          </a:p>
        </p:txBody>
      </p:sp>
    </p:spTree>
    <p:extLst>
      <p:ext uri="{BB962C8B-B14F-4D97-AF65-F5344CB8AC3E}">
        <p14:creationId xmlns:p14="http://schemas.microsoft.com/office/powerpoint/2010/main" val="96930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8E8C-67B4-443B-8D3A-67D0FEBF54FE}"/>
              </a:ext>
            </a:extLst>
          </p:cNvPr>
          <p:cNvSpPr>
            <a:spLocks noGrp="1"/>
          </p:cNvSpPr>
          <p:nvPr>
            <p:ph type="title"/>
          </p:nvPr>
        </p:nvSpPr>
        <p:spPr/>
        <p:txBody>
          <a:bodyPr/>
          <a:lstStyle/>
          <a:p>
            <a:r>
              <a:rPr lang="en-GB" dirty="0"/>
              <a:t>Enable could be…</a:t>
            </a:r>
          </a:p>
        </p:txBody>
      </p:sp>
      <p:sp>
        <p:nvSpPr>
          <p:cNvPr id="3" name="Content Placeholder 2">
            <a:extLst>
              <a:ext uri="{FF2B5EF4-FFF2-40B4-BE49-F238E27FC236}">
                <a16:creationId xmlns:a16="http://schemas.microsoft.com/office/drawing/2014/main" id="{6BE5041A-ABAF-4036-9E83-6FEF2BA4BEA3}"/>
              </a:ext>
            </a:extLst>
          </p:cNvPr>
          <p:cNvSpPr>
            <a:spLocks noGrp="1"/>
          </p:cNvSpPr>
          <p:nvPr>
            <p:ph idx="1"/>
          </p:nvPr>
        </p:nvSpPr>
        <p:spPr/>
        <p:txBody>
          <a:bodyPr>
            <a:normAutofit lnSpcReduction="10000"/>
          </a:bodyPr>
          <a:lstStyle/>
          <a:p>
            <a:pPr marL="342900" lvl="0" indent="-342900" rtl="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Advice to people on benefits, employment, housing, and/or immigration problems (reaching people who are experiencing difficulties for the first time, supporting those with complex issues, and/or boosting capacity to deal with increases in demand for advice and casework);</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Support for people on mental health and wellbeing, including tackling isolation and loneliness;</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Youth work that supports positive summer and autumn activities, violence and vulnerability prevention (including with those involved with the criminal justice system), educational attainment, and/or transitions, including detached youth work;</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Increased capacity to support people experiencing domestic abuse/VAWG to be safe; and/or</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Support for people to make sustainable transitions from situations of homelessness.</a:t>
            </a:r>
          </a:p>
        </p:txBody>
      </p:sp>
    </p:spTree>
    <p:extLst>
      <p:ext uri="{BB962C8B-B14F-4D97-AF65-F5344CB8AC3E}">
        <p14:creationId xmlns:p14="http://schemas.microsoft.com/office/powerpoint/2010/main" val="3978543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B7D7D-0EEE-4197-A31F-CEE5275D11B1}"/>
              </a:ext>
            </a:extLst>
          </p:cNvPr>
          <p:cNvSpPr>
            <a:spLocks noGrp="1"/>
          </p:cNvSpPr>
          <p:nvPr>
            <p:ph type="title"/>
          </p:nvPr>
        </p:nvSpPr>
        <p:spPr/>
        <p:txBody>
          <a:bodyPr/>
          <a:lstStyle/>
          <a:p>
            <a:r>
              <a:rPr lang="en-GB" dirty="0"/>
              <a:t>Adapt could be…</a:t>
            </a:r>
          </a:p>
        </p:txBody>
      </p:sp>
      <p:sp>
        <p:nvSpPr>
          <p:cNvPr id="3" name="Content Placeholder 2">
            <a:extLst>
              <a:ext uri="{FF2B5EF4-FFF2-40B4-BE49-F238E27FC236}">
                <a16:creationId xmlns:a16="http://schemas.microsoft.com/office/drawing/2014/main" id="{0F0D5EDA-6643-4E19-A0DE-A7FDB6BC5577}"/>
              </a:ext>
            </a:extLst>
          </p:cNvPr>
          <p:cNvSpPr>
            <a:spLocks noGrp="1"/>
          </p:cNvSpPr>
          <p:nvPr>
            <p:ph idx="1"/>
          </p:nvPr>
        </p:nvSpPr>
        <p:spPr>
          <a:xfrm>
            <a:off x="457200" y="2249424"/>
            <a:ext cx="8229600" cy="4275920"/>
          </a:xfrm>
        </p:spPr>
        <p:txBody>
          <a:bodyPr>
            <a:normAutofit lnSpcReduction="10000"/>
          </a:bodyPr>
          <a:lstStyle/>
          <a:p>
            <a:pPr marL="342900" lvl="0" indent="-342900" rtl="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Developing and enhancing services, for example via remote and accessible channels, to build on what worked well in responding to crisis so that more people can be supported in the future;</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Support for organisational change to ensure sustainability of impact or extend reach, for example through enabling mission-focused mergers, partnerships and collaboration;</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Work that enables organisations and services to re-open and increase capacity effectively (including making venues/centres/offices safe, training and development, and bringing teams together after furlough); </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Developing and implementing plans and models to ensure longer-term sustainability; and/or</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Research, policy and advocacy work to ensure the voices and experiences               of people affected by the crisis inform changes in policy and practice for the future.</a:t>
            </a:r>
            <a:endParaRPr lang="en-GB" dirty="0"/>
          </a:p>
        </p:txBody>
      </p:sp>
    </p:spTree>
    <p:extLst>
      <p:ext uri="{BB962C8B-B14F-4D97-AF65-F5344CB8AC3E}">
        <p14:creationId xmlns:p14="http://schemas.microsoft.com/office/powerpoint/2010/main" val="1133241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B928-56F0-42FA-9A59-9C49E86E8A64}"/>
              </a:ext>
            </a:extLst>
          </p:cNvPr>
          <p:cNvSpPr>
            <a:spLocks noGrp="1"/>
          </p:cNvSpPr>
          <p:nvPr>
            <p:ph type="title"/>
          </p:nvPr>
        </p:nvSpPr>
        <p:spPr/>
        <p:txBody>
          <a:bodyPr/>
          <a:lstStyle/>
          <a:p>
            <a:r>
              <a:rPr lang="en-GB" dirty="0"/>
              <a:t>What is the funding for?</a:t>
            </a:r>
          </a:p>
        </p:txBody>
      </p:sp>
      <p:sp>
        <p:nvSpPr>
          <p:cNvPr id="3" name="Content Placeholder 2">
            <a:extLst>
              <a:ext uri="{FF2B5EF4-FFF2-40B4-BE49-F238E27FC236}">
                <a16:creationId xmlns:a16="http://schemas.microsoft.com/office/drawing/2014/main" id="{F131833E-31F7-4971-AAAC-8A8CDE09B5BE}"/>
              </a:ext>
            </a:extLst>
          </p:cNvPr>
          <p:cNvSpPr>
            <a:spLocks noGrp="1"/>
          </p:cNvSpPr>
          <p:nvPr>
            <p:ph idx="1"/>
          </p:nvPr>
        </p:nvSpPr>
        <p:spPr/>
        <p:txBody>
          <a:bodyPr>
            <a:normAutofit fontScale="85000" lnSpcReduction="10000"/>
          </a:bodyPr>
          <a:lstStyle/>
          <a:p>
            <a:pPr marL="342900" lvl="0" indent="-342900" rtl="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People – staffing and volunteer costs associated with delivering the work you are applying for;</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Support – supervision and support for your team, including wellbeing and specialist support;</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Equipment – any equipment you need to deliver this work that is not already in your budget;</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Resources – any new software or training needed for your team to do their work;</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Services – meeting the needs of the people you work for, including food and essentials, translation or interpreting services, or deep cleaning of accommodation (a small number of funders can also cover the costs of vouchers given to people to buy these items directly);</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Overheads – direct additional costs (e.g. for home working), together with a proportionate contribution to your organisational costs (including your governance costs);</a:t>
            </a:r>
          </a:p>
          <a:p>
            <a:pPr marL="342900" lvl="0" indent="-342900">
              <a:lnSpc>
                <a:spcPct val="107000"/>
              </a:lnSpc>
              <a:spcAft>
                <a:spcPts val="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Partnership – staff time, professional fees, or support needed to enable collaboration; and</a:t>
            </a: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Arial" panose="020B0604020202020204" pitchFamily="34" charset="0"/>
              </a:rPr>
              <a:t>Development – contributions to capacity building, infrastructure and organisational development.</a:t>
            </a:r>
          </a:p>
        </p:txBody>
      </p:sp>
    </p:spTree>
    <p:extLst>
      <p:ext uri="{BB962C8B-B14F-4D97-AF65-F5344CB8AC3E}">
        <p14:creationId xmlns:p14="http://schemas.microsoft.com/office/powerpoint/2010/main" val="1647538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8E55D-B24E-4360-974E-0E71E6738DEB}"/>
              </a:ext>
            </a:extLst>
          </p:cNvPr>
          <p:cNvSpPr>
            <a:spLocks noGrp="1"/>
          </p:cNvSpPr>
          <p:nvPr>
            <p:ph type="title"/>
          </p:nvPr>
        </p:nvSpPr>
        <p:spPr/>
        <p:txBody>
          <a:bodyPr/>
          <a:lstStyle/>
          <a:p>
            <a:r>
              <a:rPr lang="en-GB" dirty="0"/>
              <a:t>Timelines</a:t>
            </a:r>
          </a:p>
        </p:txBody>
      </p:sp>
      <p:sp>
        <p:nvSpPr>
          <p:cNvPr id="3" name="Content Placeholder 2">
            <a:extLst>
              <a:ext uri="{FF2B5EF4-FFF2-40B4-BE49-F238E27FC236}">
                <a16:creationId xmlns:a16="http://schemas.microsoft.com/office/drawing/2014/main" id="{C4EA4DA8-7DD1-4D8C-B6BA-A16B76A664AE}"/>
              </a:ext>
            </a:extLst>
          </p:cNvPr>
          <p:cNvSpPr>
            <a:spLocks noGrp="1"/>
          </p:cNvSpPr>
          <p:nvPr>
            <p:ph idx="1"/>
          </p:nvPr>
        </p:nvSpPr>
        <p:spPr/>
        <p:txBody>
          <a:bodyPr/>
          <a:lstStyle/>
          <a:p>
            <a:r>
              <a:rPr lang="en-GB" dirty="0"/>
              <a:t>Expecting to launch next week</a:t>
            </a:r>
          </a:p>
          <a:p>
            <a:r>
              <a:rPr lang="en-GB" dirty="0"/>
              <a:t>Applications will be considered as they come in</a:t>
            </a:r>
          </a:p>
          <a:p>
            <a:r>
              <a:rPr lang="en-GB" dirty="0"/>
              <a:t>Expect to close for new applications by the end of July (details will be on website)</a:t>
            </a:r>
          </a:p>
          <a:p>
            <a:r>
              <a:rPr lang="en-GB" dirty="0">
                <a:hlinkClick r:id="rId2"/>
              </a:rPr>
              <a:t>www.londoncommunityresponsefund.org.uk</a:t>
            </a:r>
            <a:r>
              <a:rPr lang="en-GB" dirty="0"/>
              <a:t> </a:t>
            </a:r>
          </a:p>
        </p:txBody>
      </p:sp>
    </p:spTree>
    <p:extLst>
      <p:ext uri="{BB962C8B-B14F-4D97-AF65-F5344CB8AC3E}">
        <p14:creationId xmlns:p14="http://schemas.microsoft.com/office/powerpoint/2010/main" val="40665237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London Funders">
      <a:dk1>
        <a:srgbClr val="30001E"/>
      </a:dk1>
      <a:lt1>
        <a:sysClr val="window" lastClr="FFFFFF"/>
      </a:lt1>
      <a:dk2>
        <a:srgbClr val="5F003B"/>
      </a:dk2>
      <a:lt2>
        <a:srgbClr val="DEDEDE"/>
      </a:lt2>
      <a:accent1>
        <a:srgbClr val="594AA2"/>
      </a:accent1>
      <a:accent2>
        <a:srgbClr val="5F003B"/>
      </a:accent2>
      <a:accent3>
        <a:srgbClr val="9A398D"/>
      </a:accent3>
      <a:accent4>
        <a:srgbClr val="346583"/>
      </a:accent4>
      <a:accent5>
        <a:srgbClr val="5292BA"/>
      </a:accent5>
      <a:accent6>
        <a:srgbClr val="5C92B5"/>
      </a:accent6>
      <a:hlink>
        <a:srgbClr val="67AFBD"/>
      </a:hlink>
      <a:folHlink>
        <a:srgbClr val="ACCBDE"/>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25A6C831ABA97429B5D91DD1AEEFF8F" ma:contentTypeVersion="12" ma:contentTypeDescription="Create a new document." ma:contentTypeScope="" ma:versionID="47b7950498326bc2e8a555b294a86fcd">
  <xsd:schema xmlns:xsd="http://www.w3.org/2001/XMLSchema" xmlns:xs="http://www.w3.org/2001/XMLSchema" xmlns:p="http://schemas.microsoft.com/office/2006/metadata/properties" xmlns:ns2="af8fb7e5-f363-499a-ab4c-b945bf2da975" xmlns:ns3="6a5af7f5-953b-45dd-9952-4bebd66119ba" targetNamespace="http://schemas.microsoft.com/office/2006/metadata/properties" ma:root="true" ma:fieldsID="1158dcdbaaa681f03885862b15ccf021" ns2:_="" ns3:_="">
    <xsd:import namespace="af8fb7e5-f363-499a-ab4c-b945bf2da975"/>
    <xsd:import namespace="6a5af7f5-953b-45dd-9952-4bebd66119b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fb7e5-f363-499a-ab4c-b945bf2da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5af7f5-953b-45dd-9952-4bebd66119b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57B210-61E3-40AE-A432-4468F107B2E0}">
  <ds:schemaRefs>
    <ds:schemaRef ds:uri="http://schemas.microsoft.com/sharepoint/v3/contenttype/forms"/>
  </ds:schemaRefs>
</ds:datastoreItem>
</file>

<file path=customXml/itemProps2.xml><?xml version="1.0" encoding="utf-8"?>
<ds:datastoreItem xmlns:ds="http://schemas.openxmlformats.org/officeDocument/2006/customXml" ds:itemID="{43A2EFD1-0EF5-40BC-A6CF-6DE0D0137CCB}"/>
</file>

<file path=customXml/itemProps3.xml><?xml version="1.0" encoding="utf-8"?>
<ds:datastoreItem xmlns:ds="http://schemas.openxmlformats.org/officeDocument/2006/customXml" ds:itemID="{800F8D11-D695-4E82-9F9D-5A234B0BD148}">
  <ds:schemaRefs>
    <ds:schemaRef ds:uri="http://schemas.openxmlformats.org/package/2006/metadata/core-properties"/>
    <ds:schemaRef ds:uri="http://purl.org/dc/terms/"/>
    <ds:schemaRef ds:uri="bec6d8a1-fcfc-49f1-a6de-fcb0feaf700a"/>
    <ds:schemaRef ds:uri="1d3e7ae0-a111-4f7f-b0e8-274c401a14d2"/>
    <ds:schemaRef ds:uri="http://purl.org/dc/dcmitype/"/>
    <ds:schemaRef ds:uri="http://www.w3.org/XML/1998/namespace"/>
    <ds:schemaRef ds:uri="http://schemas.microsoft.com/office/2006/metadata/properties"/>
    <ds:schemaRef ds:uri="http://purl.org/dc/elements/1.1/"/>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Urban</Template>
  <TotalTime>5</TotalTime>
  <Words>1212</Words>
  <Application>Microsoft Office PowerPoint</Application>
  <PresentationFormat>On-screen Show (4:3)</PresentationFormat>
  <Paragraphs>107</Paragraphs>
  <Slides>16</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16</vt:i4>
      </vt:variant>
      <vt:variant>
        <vt:lpstr>Custom Shows</vt:lpstr>
      </vt:variant>
      <vt:variant>
        <vt:i4>1</vt:i4>
      </vt:variant>
    </vt:vector>
  </HeadingPairs>
  <TitlesOfParts>
    <vt:vector size="24" baseType="lpstr">
      <vt:lpstr>Calibri</vt:lpstr>
      <vt:lpstr>Century Gothic</vt:lpstr>
      <vt:lpstr>Georgia</vt:lpstr>
      <vt:lpstr>Symbol</vt:lpstr>
      <vt:lpstr>Trebuchet MS</vt:lpstr>
      <vt:lpstr>Wingdings 2</vt:lpstr>
      <vt:lpstr>Urban</vt:lpstr>
      <vt:lpstr>PowerPoint Presentation</vt:lpstr>
      <vt:lpstr>About London Funders</vt:lpstr>
      <vt:lpstr>#WeStandWithTheSector</vt:lpstr>
      <vt:lpstr>London Community Response</vt:lpstr>
      <vt:lpstr>Funding already awarded</vt:lpstr>
      <vt:lpstr>Moving into wave three</vt:lpstr>
      <vt:lpstr>Wave three: amounts</vt:lpstr>
      <vt:lpstr>Wave three: eligibility</vt:lpstr>
      <vt:lpstr>Wave three: priorities</vt:lpstr>
      <vt:lpstr>Wave three: themes</vt:lpstr>
      <vt:lpstr>Wave three: strands</vt:lpstr>
      <vt:lpstr>Crisis could be…</vt:lpstr>
      <vt:lpstr>Enable could be…</vt:lpstr>
      <vt:lpstr>Adapt could be…</vt:lpstr>
      <vt:lpstr>What is the funding for?</vt:lpstr>
      <vt:lpstr>Timelines</vt:lpstr>
      <vt:lpstr>Custom Show 1</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Banks</dc:creator>
  <cp:lastModifiedBy>Gina Osbourne</cp:lastModifiedBy>
  <cp:revision>19</cp:revision>
  <dcterms:created xsi:type="dcterms:W3CDTF">2017-11-28T12:04:07Z</dcterms:created>
  <dcterms:modified xsi:type="dcterms:W3CDTF">2020-06-26T08:49:16Z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0x010100725A6C831ABA97429B5D91DD1AEEFF8F</vt:lpwstr>
  </property>
</Properties>
</file>