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84" r:id="rId5"/>
    <p:sldId id="285" r:id="rId6"/>
    <p:sldId id="286" r:id="rId7"/>
    <p:sldId id="267" r:id="rId8"/>
    <p:sldId id="272" r:id="rId9"/>
    <p:sldId id="273" r:id="rId10"/>
    <p:sldId id="274" r:id="rId11"/>
    <p:sldId id="283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76AA5-076C-4454-9EC8-B33A52342A5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A95E-2F98-4BAB-9B2C-32F86C6EFC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56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13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53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91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43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0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84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6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186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11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596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double / 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31998" y="444259"/>
            <a:ext cx="8590701" cy="73096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 that spans across two lines of text like this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13"/>
          </p:nvPr>
        </p:nvSpPr>
        <p:spPr>
          <a:xfrm>
            <a:off x="6267058" y="1419843"/>
            <a:ext cx="5493141" cy="42625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Aft>
                <a:spcPts val="800"/>
              </a:spcAft>
              <a:buFontTx/>
              <a:buNone/>
              <a:defRPr lang="en-US" sz="1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36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54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4" name="Content Placeholder 7"/>
          <p:cNvSpPr>
            <a:spLocks noGrp="1"/>
          </p:cNvSpPr>
          <p:nvPr>
            <p:ph sz="quarter" idx="14"/>
          </p:nvPr>
        </p:nvSpPr>
        <p:spPr>
          <a:xfrm>
            <a:off x="431998" y="1419843"/>
            <a:ext cx="5492941" cy="42625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lang="en-US" sz="17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36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54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00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single / 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31999" y="320172"/>
            <a:ext cx="8590701" cy="27776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19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 that spans across two lines of text like this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0"/>
          </p:nvPr>
        </p:nvSpPr>
        <p:spPr>
          <a:xfrm>
            <a:off x="431800" y="1182029"/>
            <a:ext cx="11328400" cy="4500314"/>
          </a:xfrm>
          <a:prstGeom prst="rect">
            <a:avLst/>
          </a:prstGeom>
        </p:spPr>
        <p:txBody>
          <a:bodyPr lIns="0" tIns="0" rIns="0" bIns="0"/>
          <a:lstStyle>
            <a:lvl1pPr marL="139304" marR="0" indent="-139304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charset="0"/>
              <a:buChar char="•"/>
              <a:tabLst/>
              <a:defRPr lang="en-US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/>
              <a:defRPr sz="1300"/>
            </a:lvl2pPr>
            <a:lvl3pPr marL="270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tabLst>
                <a:tab pos="159544" algn="l"/>
              </a:tabLst>
              <a:defRPr sz="1300"/>
            </a:lvl3pPr>
            <a:lvl4pPr marL="405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150"/>
            </a:lvl4pPr>
            <a:lvl5pPr marL="540000" indent="-135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15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4514F-BBD6-5446-A33B-3B674827D728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3" y="320171"/>
            <a:ext cx="2062788" cy="257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DE5999-EAEB-8A4F-A613-17155CC01FC7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2538"/>
            <a:ext cx="12210383" cy="77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10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0B5C5-2E2F-4C0A-9873-8F650B763CE0}" type="datetimeFigureOut">
              <a:rPr lang="en-GB" smtClean="0"/>
              <a:t>17/01/2022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67254-9902-4357-99DE-1654BF4D9B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5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470"/>
          </a:xfrm>
        </p:spPr>
        <p:txBody>
          <a:bodyPr>
            <a:normAutofit fontScale="90000"/>
          </a:bodyPr>
          <a:lstStyle/>
          <a:p>
            <a:r>
              <a:rPr lang="en-GB" dirty="0"/>
              <a:t>Diagnosed Covid-19 infections - Islington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803" y="1591268"/>
            <a:ext cx="12049461" cy="351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50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2658"/>
          </a:xfrm>
        </p:spPr>
        <p:txBody>
          <a:bodyPr/>
          <a:lstStyle/>
          <a:p>
            <a:r>
              <a:rPr lang="en-GB" dirty="0"/>
              <a:t>Diagnosed Covid-19 infections - national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8226" y="1693115"/>
            <a:ext cx="11858066" cy="34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3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2733"/>
          </a:xfrm>
        </p:spPr>
        <p:txBody>
          <a:bodyPr/>
          <a:lstStyle/>
          <a:p>
            <a:r>
              <a:rPr lang="en-GB" dirty="0"/>
              <a:t>Covid-19 booster vaccinations - Islington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0919" y="1793404"/>
            <a:ext cx="11614985" cy="352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8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807" y="6422705"/>
            <a:ext cx="73934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Source: PHE COVID19 Situational Awareness portal  10th of December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07" y="308891"/>
            <a:ext cx="10828514" cy="575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93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791" y="1135160"/>
            <a:ext cx="7193903" cy="40480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98" y="444259"/>
            <a:ext cx="8590701" cy="365485"/>
          </a:xfrm>
        </p:spPr>
        <p:txBody>
          <a:bodyPr/>
          <a:lstStyle/>
          <a:p>
            <a:r>
              <a:rPr lang="en-GB" b="1" dirty="0"/>
              <a:t>What do we currently know (or don’t know) about Omicron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72341" y="1724643"/>
            <a:ext cx="10504516" cy="42625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Mutations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Infectivity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Incubation period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Spread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Severity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Serious illness, hospitalisation and mortality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Vaccination and post-infection immunity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Other protective/safety measures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325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98" y="444259"/>
            <a:ext cx="9053088" cy="730969"/>
          </a:xfrm>
        </p:spPr>
        <p:txBody>
          <a:bodyPr/>
          <a:lstStyle/>
          <a:p>
            <a:r>
              <a:rPr lang="en-GB" b="1" dirty="0"/>
              <a:t>Serious illness, hospitalisation and mortality</a:t>
            </a:r>
            <a:br>
              <a:rPr lang="en-GB" b="1" dirty="0"/>
            </a:br>
            <a:r>
              <a:rPr lang="en-GB" b="1" dirty="0"/>
              <a:t>What could the next few weeks and early 2022 hold? LSHTM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31998" y="1419843"/>
            <a:ext cx="11484231" cy="4719700"/>
          </a:xfrm>
        </p:spPr>
        <p:txBody>
          <a:bodyPr>
            <a:normAutofit/>
          </a:bodyPr>
          <a:lstStyle/>
          <a:p>
            <a:pPr fontAlgn="base"/>
            <a:r>
              <a:rPr lang="en-US" sz="2000" dirty="0"/>
              <a:t>What are the scenarios?</a:t>
            </a:r>
          </a:p>
          <a:p>
            <a:pPr fontAlgn="base"/>
            <a:r>
              <a:rPr lang="en-US" sz="2000" dirty="0"/>
              <a:t>In the most optimistic scenario, which assumes Omicron has low immune escape and booster jabs are highly effective, the model projects between 1 December and 30 April in England there will be:</a:t>
            </a:r>
          </a:p>
          <a:p>
            <a:pPr fontAlgn="base"/>
            <a:r>
              <a:rPr lang="en-US" sz="2000" b="1" dirty="0"/>
              <a:t>20.9 million</a:t>
            </a:r>
            <a:r>
              <a:rPr lang="en-US" sz="2000" dirty="0"/>
              <a:t> infections</a:t>
            </a:r>
          </a:p>
          <a:p>
            <a:pPr fontAlgn="base"/>
            <a:r>
              <a:rPr lang="en-US" sz="2000" b="1" dirty="0"/>
              <a:t>175,000</a:t>
            </a:r>
            <a:r>
              <a:rPr lang="en-US" sz="2000" dirty="0"/>
              <a:t> hospital admissions</a:t>
            </a:r>
          </a:p>
          <a:p>
            <a:pPr fontAlgn="base"/>
            <a:r>
              <a:rPr lang="en-US" sz="2000" b="1" dirty="0"/>
              <a:t>24,700</a:t>
            </a:r>
            <a:r>
              <a:rPr lang="en-US" sz="2000" dirty="0"/>
              <a:t> deaths</a:t>
            </a:r>
          </a:p>
          <a:p>
            <a:pPr fontAlgn="base"/>
            <a:r>
              <a:rPr lang="en-US" sz="2000" dirty="0"/>
              <a:t>In the most pessimistic scenario, which assumes Omicron has high immune escape and booster jabs are less effective, the model projects between 1 December and 30 April in England there will be:</a:t>
            </a:r>
          </a:p>
          <a:p>
            <a:pPr fontAlgn="base"/>
            <a:r>
              <a:rPr lang="en-US" sz="2000" b="1" dirty="0"/>
              <a:t>34.2 million</a:t>
            </a:r>
            <a:r>
              <a:rPr lang="en-US" sz="2000" dirty="0"/>
              <a:t> infections</a:t>
            </a:r>
          </a:p>
          <a:p>
            <a:pPr fontAlgn="base"/>
            <a:r>
              <a:rPr lang="en-US" sz="2000" b="1" dirty="0"/>
              <a:t>492,000</a:t>
            </a:r>
            <a:r>
              <a:rPr lang="en-US" sz="2000" dirty="0"/>
              <a:t> hospital admissions</a:t>
            </a:r>
          </a:p>
          <a:p>
            <a:pPr fontAlgn="base"/>
            <a:r>
              <a:rPr lang="en-US" sz="2000" b="1" dirty="0"/>
              <a:t>74,900</a:t>
            </a:r>
            <a:r>
              <a:rPr lang="en-US" sz="2000" dirty="0"/>
              <a:t> deaths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46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6532"/>
            <a:ext cx="10515600" cy="832304"/>
          </a:xfrm>
        </p:spPr>
        <p:txBody>
          <a:bodyPr/>
          <a:lstStyle/>
          <a:p>
            <a:r>
              <a:rPr lang="en-GB" dirty="0"/>
              <a:t>How protective is pre-existing immunity?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2994"/>
            <a:ext cx="10515600" cy="552552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Protection against symptomatic infection and re-infection is significantly reduced against Omicron compared with Delta</a:t>
            </a:r>
          </a:p>
          <a:p>
            <a:pPr lvl="1"/>
            <a:r>
              <a:rPr lang="en-GB" dirty="0"/>
              <a:t>Re-infection risk (i.e. in people who have previously had </a:t>
            </a:r>
            <a:r>
              <a:rPr lang="en-GB" dirty="0" err="1"/>
              <a:t>Covid</a:t>
            </a:r>
            <a:r>
              <a:rPr lang="en-GB" dirty="0"/>
              <a:t>) 2.4-3 times higher</a:t>
            </a:r>
          </a:p>
          <a:p>
            <a:pPr lvl="1"/>
            <a:r>
              <a:rPr lang="en-GB" dirty="0"/>
              <a:t>Protection against symptomatic infection after two doses of Pfizer down to 40%; AZ down to 10%</a:t>
            </a:r>
          </a:p>
          <a:p>
            <a:pPr lvl="1"/>
            <a:r>
              <a:rPr lang="en-GB" dirty="0"/>
              <a:t>In part may be due to waning antibody immunity over time, but mainly the change in the virus mutation</a:t>
            </a:r>
          </a:p>
          <a:p>
            <a:r>
              <a:rPr lang="en-GB" dirty="0"/>
              <a:t>Booster restores a significant level of protection against symptomatic infection</a:t>
            </a:r>
          </a:p>
          <a:p>
            <a:pPr lvl="1"/>
            <a:r>
              <a:rPr lang="en-GB" dirty="0"/>
              <a:t>Pfizer or </a:t>
            </a:r>
            <a:r>
              <a:rPr lang="en-GB" dirty="0" err="1"/>
              <a:t>Moderna</a:t>
            </a:r>
            <a:r>
              <a:rPr lang="en-GB" dirty="0"/>
              <a:t> as booster after double AZ most potent</a:t>
            </a:r>
          </a:p>
          <a:p>
            <a:pPr lvl="1"/>
            <a:r>
              <a:rPr lang="en-GB" dirty="0"/>
              <a:t>15 to 20-fold increase in antibodies</a:t>
            </a:r>
          </a:p>
          <a:p>
            <a:pPr lvl="1"/>
            <a:r>
              <a:rPr lang="en-GB" dirty="0"/>
              <a:t>Protection against symptomatic infection rises to 70-75%</a:t>
            </a:r>
          </a:p>
          <a:p>
            <a:r>
              <a:rPr lang="en-GB" dirty="0"/>
              <a:t>Level of protection against serious illness or hospitalisation with Omicron is very early to establish.  It is expected that there will still be significant protection, but it may be lower - early analysis suggests a reduction of 80-86% following booster, compared with c. 95% with Delta.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516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workplace: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Follow risk assessment </a:t>
            </a:r>
          </a:p>
          <a:p>
            <a:r>
              <a:rPr lang="en-GB" dirty="0"/>
              <a:t>Signage and layout</a:t>
            </a:r>
          </a:p>
          <a:p>
            <a:pPr lvl="0"/>
            <a:r>
              <a:rPr lang="en-GB" dirty="0"/>
              <a:t>2M distancing when in the office, including when at breakout areas</a:t>
            </a:r>
          </a:p>
          <a:p>
            <a:pPr lvl="0"/>
            <a:r>
              <a:rPr lang="en-GB" dirty="0"/>
              <a:t>1 person per lift</a:t>
            </a:r>
          </a:p>
          <a:p>
            <a:pPr lvl="0"/>
            <a:r>
              <a:rPr lang="en-GB" dirty="0"/>
              <a:t>Regular Lateral Flow Tests – at home</a:t>
            </a:r>
          </a:p>
          <a:p>
            <a:pPr lvl="0"/>
            <a:r>
              <a:rPr lang="en-GB" dirty="0"/>
              <a:t>Do not attend the office if you have symptoms</a:t>
            </a:r>
          </a:p>
          <a:p>
            <a:pPr lvl="0"/>
            <a:r>
              <a:rPr lang="en-GB" dirty="0"/>
              <a:t>Wear type 2R masks when sharing work vehicles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2289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222250"/>
            <a:ext cx="10515600" cy="777875"/>
          </a:xfrm>
        </p:spPr>
        <p:txBody>
          <a:bodyPr/>
          <a:lstStyle/>
          <a:p>
            <a:r>
              <a:rPr lang="en-GB" dirty="0"/>
              <a:t>Other protective and safety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543" y="1214438"/>
            <a:ext cx="11067143" cy="5302475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Vaccinations are our single most effective ways of protecting ourselves and others from Covid-19</a:t>
            </a:r>
          </a:p>
          <a:p>
            <a:r>
              <a:rPr lang="en-GB" dirty="0"/>
              <a:t>Other public health measures remain very important and protective, including: </a:t>
            </a:r>
          </a:p>
          <a:p>
            <a:pPr lvl="1"/>
            <a:r>
              <a:rPr lang="en-GB" dirty="0"/>
              <a:t>Face coverings worn properly in indoor public places (mandated locations or not) – protects others, and may protect you to a lesser degree</a:t>
            </a:r>
          </a:p>
          <a:p>
            <a:pPr lvl="1"/>
            <a:r>
              <a:rPr lang="en-GB" dirty="0"/>
              <a:t>Meeting outdoors</a:t>
            </a:r>
          </a:p>
          <a:p>
            <a:pPr lvl="1"/>
            <a:r>
              <a:rPr lang="en-GB" dirty="0"/>
              <a:t>Ventilation indoors</a:t>
            </a:r>
          </a:p>
          <a:p>
            <a:pPr lvl="1"/>
            <a:r>
              <a:rPr lang="en-GB" dirty="0"/>
              <a:t>Stay local, shop local</a:t>
            </a:r>
          </a:p>
          <a:p>
            <a:pPr lvl="1"/>
            <a:r>
              <a:rPr lang="en-GB" dirty="0"/>
              <a:t>Reducing social mixing between households</a:t>
            </a:r>
          </a:p>
          <a:p>
            <a:pPr lvl="1"/>
            <a:r>
              <a:rPr lang="en-GB" dirty="0"/>
              <a:t>Regular lateral flow testing, and before and after social gatherings</a:t>
            </a:r>
          </a:p>
          <a:p>
            <a:pPr lvl="1"/>
            <a:r>
              <a:rPr lang="en-GB" dirty="0"/>
              <a:t>PCR testing and isolating if symptomatic until result</a:t>
            </a:r>
          </a:p>
          <a:p>
            <a:r>
              <a:rPr lang="en-GB" dirty="0"/>
              <a:t>Plan B involves requirement to </a:t>
            </a:r>
          </a:p>
          <a:p>
            <a:r>
              <a:rPr lang="en-GB" dirty="0"/>
              <a:t>wear face coverings in most public indoor places</a:t>
            </a:r>
          </a:p>
          <a:p>
            <a:r>
              <a:rPr lang="en-GB" dirty="0"/>
              <a:t>Proof of vaccination status, a recent negative LFD tests or proof of recent infection (‘vaccine passports’) at larger indoor or outdoor venues or events</a:t>
            </a:r>
          </a:p>
          <a:p>
            <a:r>
              <a:rPr lang="en-GB" dirty="0"/>
              <a:t>Guidance to work at home where possible</a:t>
            </a:r>
          </a:p>
          <a:p>
            <a:r>
              <a:rPr lang="en-GB" dirty="0"/>
              <a:t>VOLUNTEERING!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0965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82C35F2A42914D808AFD09A443D095" ma:contentTypeVersion="11" ma:contentTypeDescription="Create a new document." ma:contentTypeScope="" ma:versionID="fcc8627b9b833ef6daf05efb40236f41">
  <xsd:schema xmlns:xsd="http://www.w3.org/2001/XMLSchema" xmlns:xs="http://www.w3.org/2001/XMLSchema" xmlns:p="http://schemas.microsoft.com/office/2006/metadata/properties" xmlns:ns3="9dc130df-76f2-46e2-bace-9310aeb4c352" xmlns:ns4="04b7b00f-12e7-4a32-b3c1-4898ff013ff5" targetNamespace="http://schemas.microsoft.com/office/2006/metadata/properties" ma:root="true" ma:fieldsID="8fd43e7dd6ffda0dd72bdb806c1cff98" ns3:_="" ns4:_="">
    <xsd:import namespace="9dc130df-76f2-46e2-bace-9310aeb4c352"/>
    <xsd:import namespace="04b7b00f-12e7-4a32-b3c1-4898ff013f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130df-76f2-46e2-bace-9310aeb4c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b7b00f-12e7-4a32-b3c1-4898ff013ff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E4D141-87C4-4B1D-A057-54155C172997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9dc130df-76f2-46e2-bace-9310aeb4c352"/>
    <ds:schemaRef ds:uri="http://purl.org/dc/terms/"/>
    <ds:schemaRef ds:uri="http://www.w3.org/XML/1998/namespace"/>
    <ds:schemaRef ds:uri="04b7b00f-12e7-4a32-b3c1-4898ff013ff5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CD8FFE2-B2C0-41B9-B37C-B320A866A4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130df-76f2-46e2-bace-9310aeb4c352"/>
    <ds:schemaRef ds:uri="04b7b00f-12e7-4a32-b3c1-4898ff013f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928066-73E0-4136-8A8F-CB4869FB6B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520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Diagnosed Covid-19 infections - Islington</vt:lpstr>
      <vt:lpstr>Diagnosed Covid-19 infections - national</vt:lpstr>
      <vt:lpstr>Covid-19 booster vaccinations - Islington</vt:lpstr>
      <vt:lpstr>PowerPoint Presentation</vt:lpstr>
      <vt:lpstr>What do we currently know (or don’t know) about Omicron</vt:lpstr>
      <vt:lpstr>Serious illness, hospitalisation and mortality What could the next few weeks and early 2022 hold? LSHTM</vt:lpstr>
      <vt:lpstr>How protective is pre-existing immunity?</vt:lpstr>
      <vt:lpstr>In the workplace:</vt:lpstr>
      <vt:lpstr>Other protective and safety measures</vt:lpstr>
    </vt:vector>
  </TitlesOfParts>
  <Company>London Borough of Islington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Islington epidemic curve: September to Mid December</dc:title>
  <dc:creator>Shaukat, Mahnaz</dc:creator>
  <cp:lastModifiedBy>Navinder Kaur</cp:lastModifiedBy>
  <cp:revision>27</cp:revision>
  <dcterms:created xsi:type="dcterms:W3CDTF">2021-12-16T16:11:50Z</dcterms:created>
  <dcterms:modified xsi:type="dcterms:W3CDTF">2022-01-17T16:05:21Z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0x0101003282C35F2A42914D808AFD09A443D095</vt:lpwstr>
  </property>
</Properties>
</file>