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267" r:id="rId5"/>
    <p:sldId id="268" r:id="rId6"/>
    <p:sldId id="269" r:id="rId7"/>
    <p:sldId id="270" r:id="rId8"/>
    <p:sldId id="27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CE03F0-95D0-3393-6EA0-A73C567024C6}" v="19" dt="2021-12-08T09:56:51.141"/>
    <p1510:client id="{2A02F563-2A26-0D20-25F8-9F5B5AD2DD17}" v="28" dt="2021-11-30T11:35:37.2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D0227-8285-423D-A137-A9DC5F3F8FA0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B05FA-71BF-44ED-AA58-14AAE993A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4278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8E061-8552-4C10-8608-C1DC6594E67B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04CE7-E090-472D-AA66-3595C9678E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7503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8E061-8552-4C10-8608-C1DC6594E67B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04CE7-E090-472D-AA66-3595C9678E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8823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8E061-8552-4C10-8608-C1DC6594E67B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04CE7-E090-472D-AA66-3595C9678E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09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8E061-8552-4C10-8608-C1DC6594E67B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04CE7-E090-472D-AA66-3595C9678E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49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8E061-8552-4C10-8608-C1DC6594E67B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04CE7-E090-472D-AA66-3595C9678E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52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8E061-8552-4C10-8608-C1DC6594E67B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04CE7-E090-472D-AA66-3595C9678E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669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8E061-8552-4C10-8608-C1DC6594E67B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04CE7-E090-472D-AA66-3595C9678E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1081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8E061-8552-4C10-8608-C1DC6594E67B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04CE7-E090-472D-AA66-3595C9678E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2193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8E061-8552-4C10-8608-C1DC6594E67B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04CE7-E090-472D-AA66-3595C9678E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9159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8E061-8552-4C10-8608-C1DC6594E67B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04CE7-E090-472D-AA66-3595C9678E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05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8E061-8552-4C10-8608-C1DC6594E67B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04CE7-E090-472D-AA66-3595C9678E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23148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2132856"/>
            <a:ext cx="10363200" cy="5558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24420" y="2781300"/>
            <a:ext cx="10367433" cy="5032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5969" y="620720"/>
            <a:ext cx="3666067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282" y="5805488"/>
            <a:ext cx="12215284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1234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8E061-8552-4C10-8608-C1DC6594E67B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04CE7-E090-472D-AA66-3595C9678E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1821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 61"/>
          <p:cNvSpPr>
            <a:spLocks/>
          </p:cNvSpPr>
          <p:nvPr/>
        </p:nvSpPr>
        <p:spPr bwMode="auto">
          <a:xfrm>
            <a:off x="791289" y="5189289"/>
            <a:ext cx="5157787" cy="28800"/>
          </a:xfrm>
          <a:custGeom>
            <a:avLst/>
            <a:gdLst>
              <a:gd name="T0" fmla="*/ 2147483647 w 648"/>
              <a:gd name="T1" fmla="*/ 0 h 4"/>
              <a:gd name="T2" fmla="*/ 2147483647 w 648"/>
              <a:gd name="T3" fmla="*/ 0 h 4"/>
              <a:gd name="T4" fmla="*/ 0 w 648"/>
              <a:gd name="T5" fmla="*/ 2147483647 h 4"/>
              <a:gd name="T6" fmla="*/ 2147483647 w 648"/>
              <a:gd name="T7" fmla="*/ 2147483647 h 4"/>
              <a:gd name="T8" fmla="*/ 2147483647 w 648"/>
              <a:gd name="T9" fmla="*/ 2147483647 h 4"/>
              <a:gd name="T10" fmla="*/ 2147483647 w 648"/>
              <a:gd name="T11" fmla="*/ 2147483647 h 4"/>
              <a:gd name="T12" fmla="*/ 2147483647 w 648"/>
              <a:gd name="T13" fmla="*/ 0 h 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48"/>
              <a:gd name="T22" fmla="*/ 0 h 4"/>
              <a:gd name="T23" fmla="*/ 648 w 648"/>
              <a:gd name="T24" fmla="*/ 4 h 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48" h="4">
                <a:moveTo>
                  <a:pt x="646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0"/>
                  <a:pt x="0" y="2"/>
                </a:cubicBezTo>
                <a:cubicBezTo>
                  <a:pt x="0" y="3"/>
                  <a:pt x="1" y="4"/>
                  <a:pt x="2" y="4"/>
                </a:cubicBezTo>
                <a:cubicBezTo>
                  <a:pt x="646" y="4"/>
                  <a:pt x="646" y="4"/>
                  <a:pt x="646" y="4"/>
                </a:cubicBezTo>
                <a:cubicBezTo>
                  <a:pt x="647" y="4"/>
                  <a:pt x="648" y="3"/>
                  <a:pt x="648" y="2"/>
                </a:cubicBezTo>
                <a:cubicBezTo>
                  <a:pt x="648" y="0"/>
                  <a:pt x="647" y="0"/>
                  <a:pt x="646" y="0"/>
                </a:cubicBezTo>
                <a:close/>
              </a:path>
            </a:pathLst>
          </a:custGeom>
          <a:solidFill>
            <a:srgbClr val="9CA5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4" name="Freeform 61"/>
          <p:cNvSpPr>
            <a:spLocks/>
          </p:cNvSpPr>
          <p:nvPr/>
        </p:nvSpPr>
        <p:spPr bwMode="auto">
          <a:xfrm>
            <a:off x="408195" y="5973917"/>
            <a:ext cx="5760000" cy="28800"/>
          </a:xfrm>
          <a:custGeom>
            <a:avLst/>
            <a:gdLst>
              <a:gd name="T0" fmla="*/ 2147483647 w 648"/>
              <a:gd name="T1" fmla="*/ 0 h 4"/>
              <a:gd name="T2" fmla="*/ 2147483647 w 648"/>
              <a:gd name="T3" fmla="*/ 0 h 4"/>
              <a:gd name="T4" fmla="*/ 0 w 648"/>
              <a:gd name="T5" fmla="*/ 2147483647 h 4"/>
              <a:gd name="T6" fmla="*/ 2147483647 w 648"/>
              <a:gd name="T7" fmla="*/ 2147483647 h 4"/>
              <a:gd name="T8" fmla="*/ 2147483647 w 648"/>
              <a:gd name="T9" fmla="*/ 2147483647 h 4"/>
              <a:gd name="T10" fmla="*/ 2147483647 w 648"/>
              <a:gd name="T11" fmla="*/ 2147483647 h 4"/>
              <a:gd name="T12" fmla="*/ 2147483647 w 648"/>
              <a:gd name="T13" fmla="*/ 0 h 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48"/>
              <a:gd name="T22" fmla="*/ 0 h 4"/>
              <a:gd name="T23" fmla="*/ 648 w 648"/>
              <a:gd name="T24" fmla="*/ 4 h 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48" h="4">
                <a:moveTo>
                  <a:pt x="646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0"/>
                  <a:pt x="0" y="2"/>
                </a:cubicBezTo>
                <a:cubicBezTo>
                  <a:pt x="0" y="3"/>
                  <a:pt x="1" y="4"/>
                  <a:pt x="2" y="4"/>
                </a:cubicBezTo>
                <a:cubicBezTo>
                  <a:pt x="646" y="4"/>
                  <a:pt x="646" y="4"/>
                  <a:pt x="646" y="4"/>
                </a:cubicBezTo>
                <a:cubicBezTo>
                  <a:pt x="647" y="4"/>
                  <a:pt x="648" y="3"/>
                  <a:pt x="648" y="2"/>
                </a:cubicBezTo>
                <a:cubicBezTo>
                  <a:pt x="648" y="0"/>
                  <a:pt x="647" y="0"/>
                  <a:pt x="646" y="0"/>
                </a:cubicBezTo>
                <a:close/>
              </a:path>
            </a:pathLst>
          </a:custGeom>
          <a:solidFill>
            <a:srgbClr val="9CA5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2" name="Freeform 61"/>
          <p:cNvSpPr>
            <a:spLocks/>
          </p:cNvSpPr>
          <p:nvPr/>
        </p:nvSpPr>
        <p:spPr bwMode="auto">
          <a:xfrm>
            <a:off x="408197" y="4519734"/>
            <a:ext cx="4438800" cy="28800"/>
          </a:xfrm>
          <a:custGeom>
            <a:avLst/>
            <a:gdLst>
              <a:gd name="T0" fmla="*/ 2147483647 w 648"/>
              <a:gd name="T1" fmla="*/ 0 h 4"/>
              <a:gd name="T2" fmla="*/ 2147483647 w 648"/>
              <a:gd name="T3" fmla="*/ 0 h 4"/>
              <a:gd name="T4" fmla="*/ 0 w 648"/>
              <a:gd name="T5" fmla="*/ 2147483647 h 4"/>
              <a:gd name="T6" fmla="*/ 2147483647 w 648"/>
              <a:gd name="T7" fmla="*/ 2147483647 h 4"/>
              <a:gd name="T8" fmla="*/ 2147483647 w 648"/>
              <a:gd name="T9" fmla="*/ 2147483647 h 4"/>
              <a:gd name="T10" fmla="*/ 2147483647 w 648"/>
              <a:gd name="T11" fmla="*/ 2147483647 h 4"/>
              <a:gd name="T12" fmla="*/ 2147483647 w 648"/>
              <a:gd name="T13" fmla="*/ 0 h 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48"/>
              <a:gd name="T22" fmla="*/ 0 h 4"/>
              <a:gd name="T23" fmla="*/ 648 w 648"/>
              <a:gd name="T24" fmla="*/ 4 h 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48" h="4">
                <a:moveTo>
                  <a:pt x="646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0"/>
                  <a:pt x="0" y="2"/>
                </a:cubicBezTo>
                <a:cubicBezTo>
                  <a:pt x="0" y="3"/>
                  <a:pt x="1" y="4"/>
                  <a:pt x="2" y="4"/>
                </a:cubicBezTo>
                <a:cubicBezTo>
                  <a:pt x="646" y="4"/>
                  <a:pt x="646" y="4"/>
                  <a:pt x="646" y="4"/>
                </a:cubicBezTo>
                <a:cubicBezTo>
                  <a:pt x="647" y="4"/>
                  <a:pt x="648" y="3"/>
                  <a:pt x="648" y="2"/>
                </a:cubicBezTo>
                <a:cubicBezTo>
                  <a:pt x="648" y="0"/>
                  <a:pt x="647" y="0"/>
                  <a:pt x="646" y="0"/>
                </a:cubicBezTo>
                <a:close/>
              </a:path>
            </a:pathLst>
          </a:custGeom>
          <a:solidFill>
            <a:srgbClr val="9CA5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" name="Freeform 61"/>
          <p:cNvSpPr>
            <a:spLocks/>
          </p:cNvSpPr>
          <p:nvPr/>
        </p:nvSpPr>
        <p:spPr bwMode="auto">
          <a:xfrm>
            <a:off x="750542" y="3788048"/>
            <a:ext cx="5157787" cy="28800"/>
          </a:xfrm>
          <a:custGeom>
            <a:avLst/>
            <a:gdLst>
              <a:gd name="T0" fmla="*/ 2147483647 w 648"/>
              <a:gd name="T1" fmla="*/ 0 h 4"/>
              <a:gd name="T2" fmla="*/ 2147483647 w 648"/>
              <a:gd name="T3" fmla="*/ 0 h 4"/>
              <a:gd name="T4" fmla="*/ 0 w 648"/>
              <a:gd name="T5" fmla="*/ 2147483647 h 4"/>
              <a:gd name="T6" fmla="*/ 2147483647 w 648"/>
              <a:gd name="T7" fmla="*/ 2147483647 h 4"/>
              <a:gd name="T8" fmla="*/ 2147483647 w 648"/>
              <a:gd name="T9" fmla="*/ 2147483647 h 4"/>
              <a:gd name="T10" fmla="*/ 2147483647 w 648"/>
              <a:gd name="T11" fmla="*/ 2147483647 h 4"/>
              <a:gd name="T12" fmla="*/ 2147483647 w 648"/>
              <a:gd name="T13" fmla="*/ 0 h 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48"/>
              <a:gd name="T22" fmla="*/ 0 h 4"/>
              <a:gd name="T23" fmla="*/ 648 w 648"/>
              <a:gd name="T24" fmla="*/ 4 h 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48" h="4">
                <a:moveTo>
                  <a:pt x="646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0"/>
                  <a:pt x="0" y="2"/>
                </a:cubicBezTo>
                <a:cubicBezTo>
                  <a:pt x="0" y="3"/>
                  <a:pt x="1" y="4"/>
                  <a:pt x="2" y="4"/>
                </a:cubicBezTo>
                <a:cubicBezTo>
                  <a:pt x="646" y="4"/>
                  <a:pt x="646" y="4"/>
                  <a:pt x="646" y="4"/>
                </a:cubicBezTo>
                <a:cubicBezTo>
                  <a:pt x="647" y="4"/>
                  <a:pt x="648" y="3"/>
                  <a:pt x="648" y="2"/>
                </a:cubicBezTo>
                <a:cubicBezTo>
                  <a:pt x="648" y="0"/>
                  <a:pt x="647" y="0"/>
                  <a:pt x="646" y="0"/>
                </a:cubicBezTo>
                <a:close/>
              </a:path>
            </a:pathLst>
          </a:custGeom>
          <a:solidFill>
            <a:srgbClr val="9CA5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439" name="Freeform 53"/>
          <p:cNvSpPr>
            <a:spLocks/>
          </p:cNvSpPr>
          <p:nvPr/>
        </p:nvSpPr>
        <p:spPr bwMode="auto">
          <a:xfrm>
            <a:off x="9188399" y="4914900"/>
            <a:ext cx="80962" cy="9525"/>
          </a:xfrm>
          <a:custGeom>
            <a:avLst/>
            <a:gdLst>
              <a:gd name="T0" fmla="*/ 2147483647 w 9"/>
              <a:gd name="T1" fmla="*/ 0 h 1"/>
              <a:gd name="T2" fmla="*/ 0 w 9"/>
              <a:gd name="T3" fmla="*/ 2147483647 h 1"/>
              <a:gd name="T4" fmla="*/ 2147483647 w 9"/>
              <a:gd name="T5" fmla="*/ 0 h 1"/>
              <a:gd name="T6" fmla="*/ 0 60000 65536"/>
              <a:gd name="T7" fmla="*/ 0 60000 65536"/>
              <a:gd name="T8" fmla="*/ 0 60000 65536"/>
              <a:gd name="T9" fmla="*/ 0 w 9"/>
              <a:gd name="T10" fmla="*/ 0 h 1"/>
              <a:gd name="T11" fmla="*/ 9 w 9"/>
              <a:gd name="T12" fmla="*/ 1 h 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" h="1">
                <a:moveTo>
                  <a:pt x="9" y="0"/>
                </a:moveTo>
                <a:cubicBezTo>
                  <a:pt x="5" y="1"/>
                  <a:pt x="2" y="1"/>
                  <a:pt x="0" y="1"/>
                </a:cubicBezTo>
                <a:cubicBezTo>
                  <a:pt x="2" y="1"/>
                  <a:pt x="5" y="1"/>
                  <a:pt x="9" y="0"/>
                </a:cubicBezTo>
                <a:close/>
              </a:path>
            </a:pathLst>
          </a:custGeom>
          <a:solidFill>
            <a:srgbClr val="00BA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440" name="Freeform 59"/>
          <p:cNvSpPr>
            <a:spLocks/>
          </p:cNvSpPr>
          <p:nvPr/>
        </p:nvSpPr>
        <p:spPr bwMode="auto">
          <a:xfrm>
            <a:off x="10429824" y="4418013"/>
            <a:ext cx="36512" cy="36512"/>
          </a:xfrm>
          <a:custGeom>
            <a:avLst/>
            <a:gdLst>
              <a:gd name="T0" fmla="*/ 2147483647 w 4"/>
              <a:gd name="T1" fmla="*/ 0 h 4"/>
              <a:gd name="T2" fmla="*/ 2147483647 w 4"/>
              <a:gd name="T3" fmla="*/ 0 h 4"/>
              <a:gd name="T4" fmla="*/ 0 w 4"/>
              <a:gd name="T5" fmla="*/ 2147483647 h 4"/>
              <a:gd name="T6" fmla="*/ 2147483647 w 4"/>
              <a:gd name="T7" fmla="*/ 0 h 4"/>
              <a:gd name="T8" fmla="*/ 0 60000 65536"/>
              <a:gd name="T9" fmla="*/ 0 60000 65536"/>
              <a:gd name="T10" fmla="*/ 0 60000 65536"/>
              <a:gd name="T11" fmla="*/ 0 60000 65536"/>
              <a:gd name="T12" fmla="*/ 0 w 4"/>
              <a:gd name="T13" fmla="*/ 0 h 4"/>
              <a:gd name="T14" fmla="*/ 4 w 4"/>
              <a:gd name="T15" fmla="*/ 4 h 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" h="4">
                <a:moveTo>
                  <a:pt x="3" y="0"/>
                </a:moveTo>
                <a:cubicBezTo>
                  <a:pt x="4" y="0"/>
                  <a:pt x="4" y="0"/>
                  <a:pt x="4" y="0"/>
                </a:cubicBezTo>
                <a:cubicBezTo>
                  <a:pt x="0" y="4"/>
                  <a:pt x="0" y="4"/>
                  <a:pt x="0" y="4"/>
                </a:cubicBezTo>
                <a:cubicBezTo>
                  <a:pt x="1" y="3"/>
                  <a:pt x="2" y="2"/>
                  <a:pt x="3" y="0"/>
                </a:cubicBezTo>
                <a:close/>
              </a:path>
            </a:pathLst>
          </a:custGeom>
          <a:solidFill>
            <a:srgbClr val="FF961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447" name="Freeform 61"/>
          <p:cNvSpPr>
            <a:spLocks/>
          </p:cNvSpPr>
          <p:nvPr/>
        </p:nvSpPr>
        <p:spPr bwMode="auto">
          <a:xfrm>
            <a:off x="408198" y="3095837"/>
            <a:ext cx="5157787" cy="28800"/>
          </a:xfrm>
          <a:custGeom>
            <a:avLst/>
            <a:gdLst>
              <a:gd name="T0" fmla="*/ 2147483647 w 648"/>
              <a:gd name="T1" fmla="*/ 0 h 4"/>
              <a:gd name="T2" fmla="*/ 2147483647 w 648"/>
              <a:gd name="T3" fmla="*/ 0 h 4"/>
              <a:gd name="T4" fmla="*/ 0 w 648"/>
              <a:gd name="T5" fmla="*/ 2147483647 h 4"/>
              <a:gd name="T6" fmla="*/ 2147483647 w 648"/>
              <a:gd name="T7" fmla="*/ 2147483647 h 4"/>
              <a:gd name="T8" fmla="*/ 2147483647 w 648"/>
              <a:gd name="T9" fmla="*/ 2147483647 h 4"/>
              <a:gd name="T10" fmla="*/ 2147483647 w 648"/>
              <a:gd name="T11" fmla="*/ 2147483647 h 4"/>
              <a:gd name="T12" fmla="*/ 2147483647 w 648"/>
              <a:gd name="T13" fmla="*/ 0 h 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48"/>
              <a:gd name="T22" fmla="*/ 0 h 4"/>
              <a:gd name="T23" fmla="*/ 648 w 648"/>
              <a:gd name="T24" fmla="*/ 4 h 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48" h="4">
                <a:moveTo>
                  <a:pt x="646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0"/>
                  <a:pt x="0" y="2"/>
                </a:cubicBezTo>
                <a:cubicBezTo>
                  <a:pt x="0" y="3"/>
                  <a:pt x="1" y="4"/>
                  <a:pt x="2" y="4"/>
                </a:cubicBezTo>
                <a:cubicBezTo>
                  <a:pt x="646" y="4"/>
                  <a:pt x="646" y="4"/>
                  <a:pt x="646" y="4"/>
                </a:cubicBezTo>
                <a:cubicBezTo>
                  <a:pt x="647" y="4"/>
                  <a:pt x="648" y="3"/>
                  <a:pt x="648" y="2"/>
                </a:cubicBezTo>
                <a:cubicBezTo>
                  <a:pt x="648" y="0"/>
                  <a:pt x="647" y="0"/>
                  <a:pt x="646" y="0"/>
                </a:cubicBezTo>
                <a:close/>
              </a:path>
            </a:pathLst>
          </a:custGeom>
          <a:solidFill>
            <a:srgbClr val="9CA5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" name="Группа 2"/>
          <p:cNvGrpSpPr>
            <a:grpSpLocks/>
          </p:cNvGrpSpPr>
          <p:nvPr/>
        </p:nvGrpSpPr>
        <p:grpSpPr bwMode="auto">
          <a:xfrm>
            <a:off x="408198" y="2664902"/>
            <a:ext cx="4002703" cy="379413"/>
            <a:chOff x="3165475" y="2143125"/>
            <a:chExt cx="4002703" cy="379413"/>
          </a:xfrm>
        </p:grpSpPr>
        <p:sp>
          <p:nvSpPr>
            <p:cNvPr id="18455" name="Freeform 69"/>
            <p:cNvSpPr>
              <a:spLocks/>
            </p:cNvSpPr>
            <p:nvPr/>
          </p:nvSpPr>
          <p:spPr bwMode="auto">
            <a:xfrm>
              <a:off x="3165475" y="2143125"/>
              <a:ext cx="71438" cy="379413"/>
            </a:xfrm>
            <a:custGeom>
              <a:avLst/>
              <a:gdLst>
                <a:gd name="T0" fmla="*/ 2147483646 w 8"/>
                <a:gd name="T1" fmla="*/ 0 h 42"/>
                <a:gd name="T2" fmla="*/ 0 w 8"/>
                <a:gd name="T3" fmla="*/ 2147483646 h 42"/>
                <a:gd name="T4" fmla="*/ 0 w 8"/>
                <a:gd name="T5" fmla="*/ 2147483646 h 42"/>
                <a:gd name="T6" fmla="*/ 2147483646 w 8"/>
                <a:gd name="T7" fmla="*/ 2147483646 h 42"/>
                <a:gd name="T8" fmla="*/ 2147483646 w 8"/>
                <a:gd name="T9" fmla="*/ 2147483646 h 42"/>
                <a:gd name="T10" fmla="*/ 2147483646 w 8"/>
                <a:gd name="T11" fmla="*/ 2147483646 h 42"/>
                <a:gd name="T12" fmla="*/ 2147483646 w 8"/>
                <a:gd name="T13" fmla="*/ 0 h 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42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0"/>
                    <a:pt x="2" y="42"/>
                    <a:pt x="4" y="42"/>
                  </a:cubicBezTo>
                  <a:cubicBezTo>
                    <a:pt x="6" y="42"/>
                    <a:pt x="8" y="40"/>
                    <a:pt x="8" y="38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475" name="TextBox 115"/>
            <p:cNvSpPr txBox="1">
              <a:spLocks noChangeArrowheads="1"/>
            </p:cNvSpPr>
            <p:nvPr/>
          </p:nvSpPr>
          <p:spPr bwMode="auto">
            <a:xfrm>
              <a:off x="3305790" y="2174619"/>
              <a:ext cx="386238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0" tIns="45720" rIns="91440" bIns="45720" anchor="t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ru-RU" sz="1600" i="1">
                  <a:solidFill>
                    <a:srgbClr val="73858E"/>
                  </a:solidFill>
                  <a:latin typeface="Arial"/>
                  <a:cs typeface="Arial"/>
                </a:rPr>
                <a:t>Stand up for equalities </a:t>
              </a:r>
              <a:endParaRPr kumimoji="0" lang="ru-RU" altLang="ru-RU" sz="1400" b="0" i="1" u="none" strike="noStrike" kern="1200" cap="none" spc="0" normalizeH="0" baseline="0" noProof="0">
                <a:ln>
                  <a:noFill/>
                </a:ln>
                <a:solidFill>
                  <a:srgbClr val="73858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7" name="Группа 3"/>
          <p:cNvGrpSpPr>
            <a:grpSpLocks/>
          </p:cNvGrpSpPr>
          <p:nvPr/>
        </p:nvGrpSpPr>
        <p:grpSpPr bwMode="auto">
          <a:xfrm>
            <a:off x="782134" y="3255747"/>
            <a:ext cx="4031569" cy="584775"/>
            <a:chOff x="3908425" y="2977549"/>
            <a:chExt cx="4031570" cy="584775"/>
          </a:xfrm>
        </p:grpSpPr>
        <p:sp>
          <p:nvSpPr>
            <p:cNvPr id="18472" name="Freeform 70"/>
            <p:cNvSpPr>
              <a:spLocks/>
            </p:cNvSpPr>
            <p:nvPr/>
          </p:nvSpPr>
          <p:spPr bwMode="auto">
            <a:xfrm>
              <a:off x="3908425" y="3082925"/>
              <a:ext cx="71438" cy="369888"/>
            </a:xfrm>
            <a:custGeom>
              <a:avLst/>
              <a:gdLst>
                <a:gd name="T0" fmla="*/ 2147483647 w 8"/>
                <a:gd name="T1" fmla="*/ 0 h 41"/>
                <a:gd name="T2" fmla="*/ 0 w 8"/>
                <a:gd name="T3" fmla="*/ 2147483647 h 41"/>
                <a:gd name="T4" fmla="*/ 0 w 8"/>
                <a:gd name="T5" fmla="*/ 2147483647 h 41"/>
                <a:gd name="T6" fmla="*/ 2147483647 w 8"/>
                <a:gd name="T7" fmla="*/ 2147483647 h 41"/>
                <a:gd name="T8" fmla="*/ 2147483647 w 8"/>
                <a:gd name="T9" fmla="*/ 2147483647 h 41"/>
                <a:gd name="T10" fmla="*/ 2147483647 w 8"/>
                <a:gd name="T11" fmla="*/ 2147483647 h 41"/>
                <a:gd name="T12" fmla="*/ 2147483647 w 8"/>
                <a:gd name="T13" fmla="*/ 0 h 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41"/>
                <a:gd name="T23" fmla="*/ 8 w 8"/>
                <a:gd name="T24" fmla="*/ 41 h 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41">
                  <a:moveTo>
                    <a:pt x="4" y="0"/>
                  </a:moveTo>
                  <a:cubicBezTo>
                    <a:pt x="2" y="0"/>
                    <a:pt x="0" y="1"/>
                    <a:pt x="0" y="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9"/>
                    <a:pt x="2" y="41"/>
                    <a:pt x="4" y="41"/>
                  </a:cubicBezTo>
                  <a:cubicBezTo>
                    <a:pt x="6" y="41"/>
                    <a:pt x="8" y="39"/>
                    <a:pt x="8" y="37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1"/>
                    <a:pt x="6" y="0"/>
                    <a:pt x="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473" name="TextBox 115"/>
            <p:cNvSpPr txBox="1">
              <a:spLocks noChangeArrowheads="1"/>
            </p:cNvSpPr>
            <p:nvPr/>
          </p:nvSpPr>
          <p:spPr bwMode="auto">
            <a:xfrm>
              <a:off x="4076020" y="2977549"/>
              <a:ext cx="386397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0" tIns="45720" rIns="91440" bIns="45720" anchor="t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ru-RU" sz="1600" i="1">
                  <a:solidFill>
                    <a:srgbClr val="73858E"/>
                  </a:solidFill>
                  <a:latin typeface="Arial"/>
                  <a:cs typeface="Arial"/>
                </a:rPr>
                <a:t>Work </a:t>
              </a:r>
              <a:r>
                <a:rPr kumimoji="0" lang="en-US" altLang="ru-RU" sz="1600" b="0" i="1" u="none" strike="noStrike" kern="1200" cap="none" spc="0" normalizeH="0" baseline="0" noProof="0">
                  <a:ln>
                    <a:noFill/>
                  </a:ln>
                  <a:solidFill>
                    <a:srgbClr val="73858E"/>
                  </a:solidFill>
                  <a:effectLst/>
                  <a:uLnTx/>
                  <a:uFillTx/>
                  <a:latin typeface="Arial"/>
                  <a:cs typeface="Arial"/>
                </a:rPr>
                <a:t>in</a:t>
              </a:r>
              <a:r>
                <a:rPr kumimoji="0" lang="en-US" altLang="ru-RU" sz="1600" b="0" i="1" u="none" strike="noStrike" kern="1200" cap="none" spc="0" normalizeH="0" noProof="0">
                  <a:ln>
                    <a:noFill/>
                  </a:ln>
                  <a:solidFill>
                    <a:srgbClr val="73858E"/>
                  </a:solidFill>
                  <a:effectLst/>
                  <a:uLnTx/>
                  <a:uFillTx/>
                  <a:latin typeface="Arial"/>
                  <a:cs typeface="Arial"/>
                </a:rPr>
                <a:t> partnership with our communities</a:t>
              </a:r>
              <a:r>
                <a:rPr lang="en-US" altLang="ru-RU" sz="1600" i="1">
                  <a:solidFill>
                    <a:srgbClr val="73858E"/>
                  </a:solidFill>
                  <a:latin typeface="Arial"/>
                  <a:cs typeface="Arial"/>
                </a:rPr>
                <a:t> </a:t>
              </a:r>
              <a:endParaRPr kumimoji="0" lang="ru-RU" altLang="ru-RU" sz="1400" b="0" i="1" u="none" strike="noStrike" kern="1200" cap="none" spc="0" normalizeH="0" baseline="0" noProof="0">
                <a:ln>
                  <a:noFill/>
                </a:ln>
                <a:solidFill>
                  <a:srgbClr val="73858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8" name="Группа 4"/>
          <p:cNvGrpSpPr>
            <a:grpSpLocks/>
          </p:cNvGrpSpPr>
          <p:nvPr/>
        </p:nvGrpSpPr>
        <p:grpSpPr bwMode="auto">
          <a:xfrm>
            <a:off x="408198" y="4113711"/>
            <a:ext cx="4132774" cy="371475"/>
            <a:chOff x="3560763" y="4013200"/>
            <a:chExt cx="4132774" cy="371475"/>
          </a:xfrm>
        </p:grpSpPr>
        <p:sp>
          <p:nvSpPr>
            <p:cNvPr id="18470" name="Freeform 71"/>
            <p:cNvSpPr>
              <a:spLocks/>
            </p:cNvSpPr>
            <p:nvPr/>
          </p:nvSpPr>
          <p:spPr bwMode="auto">
            <a:xfrm>
              <a:off x="3560763" y="4013200"/>
              <a:ext cx="71437" cy="371475"/>
            </a:xfrm>
            <a:custGeom>
              <a:avLst/>
              <a:gdLst>
                <a:gd name="T0" fmla="*/ 2147483647 w 8"/>
                <a:gd name="T1" fmla="*/ 0 h 41"/>
                <a:gd name="T2" fmla="*/ 0 w 8"/>
                <a:gd name="T3" fmla="*/ 2147483647 h 41"/>
                <a:gd name="T4" fmla="*/ 0 w 8"/>
                <a:gd name="T5" fmla="*/ 2147483647 h 41"/>
                <a:gd name="T6" fmla="*/ 2147483647 w 8"/>
                <a:gd name="T7" fmla="*/ 2147483647 h 41"/>
                <a:gd name="T8" fmla="*/ 2147483647 w 8"/>
                <a:gd name="T9" fmla="*/ 2147483647 h 41"/>
                <a:gd name="T10" fmla="*/ 2147483647 w 8"/>
                <a:gd name="T11" fmla="*/ 2147483647 h 41"/>
                <a:gd name="T12" fmla="*/ 2147483647 w 8"/>
                <a:gd name="T13" fmla="*/ 0 h 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41"/>
                <a:gd name="T23" fmla="*/ 8 w 8"/>
                <a:gd name="T24" fmla="*/ 41 h 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41">
                  <a:moveTo>
                    <a:pt x="4" y="0"/>
                  </a:moveTo>
                  <a:cubicBezTo>
                    <a:pt x="2" y="0"/>
                    <a:pt x="0" y="1"/>
                    <a:pt x="0" y="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9"/>
                    <a:pt x="2" y="41"/>
                    <a:pt x="4" y="41"/>
                  </a:cubicBezTo>
                  <a:cubicBezTo>
                    <a:pt x="6" y="41"/>
                    <a:pt x="8" y="39"/>
                    <a:pt x="8" y="37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1"/>
                    <a:pt x="6" y="0"/>
                    <a:pt x="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471" name="TextBox 115"/>
            <p:cNvSpPr txBox="1">
              <a:spLocks noChangeArrowheads="1"/>
            </p:cNvSpPr>
            <p:nvPr/>
          </p:nvSpPr>
          <p:spPr bwMode="auto">
            <a:xfrm>
              <a:off x="3679825" y="4030153"/>
              <a:ext cx="401371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ru-RU" sz="1600" b="0" i="1" u="none" strike="noStrike" kern="1200" cap="none" spc="0" normalizeH="0" baseline="0" noProof="0">
                  <a:ln>
                    <a:noFill/>
                  </a:ln>
                  <a:solidFill>
                    <a:srgbClr val="73858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Deliver positive </a:t>
              </a:r>
              <a:r>
                <a:rPr lang="en-US" altLang="ru-RU" sz="1600" i="1">
                  <a:solidFill>
                    <a:srgbClr val="73858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impact for our residents </a:t>
              </a:r>
              <a:endParaRPr kumimoji="0" lang="ru-RU" altLang="ru-RU" sz="1400" b="0" i="1" u="none" strike="noStrike" kern="1200" cap="none" spc="0" normalizeH="0" baseline="0" noProof="0">
                <a:ln>
                  <a:noFill/>
                </a:ln>
                <a:solidFill>
                  <a:srgbClr val="73858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" name="Группа 5"/>
          <p:cNvGrpSpPr>
            <a:grpSpLocks/>
          </p:cNvGrpSpPr>
          <p:nvPr/>
        </p:nvGrpSpPr>
        <p:grpSpPr bwMode="auto">
          <a:xfrm>
            <a:off x="807673" y="4754913"/>
            <a:ext cx="4006031" cy="371475"/>
            <a:chOff x="3908425" y="4943475"/>
            <a:chExt cx="4006031" cy="371475"/>
          </a:xfrm>
        </p:grpSpPr>
        <p:sp>
          <p:nvSpPr>
            <p:cNvPr id="16" name="Freeform 72"/>
            <p:cNvSpPr>
              <a:spLocks/>
            </p:cNvSpPr>
            <p:nvPr/>
          </p:nvSpPr>
          <p:spPr bwMode="auto">
            <a:xfrm>
              <a:off x="3908425" y="4943475"/>
              <a:ext cx="71438" cy="371475"/>
            </a:xfrm>
            <a:custGeom>
              <a:avLst/>
              <a:gdLst>
                <a:gd name="T0" fmla="*/ 2147483646 w 8"/>
                <a:gd name="T1" fmla="*/ 0 h 41"/>
                <a:gd name="T2" fmla="*/ 0 w 8"/>
                <a:gd name="T3" fmla="*/ 2147483646 h 41"/>
                <a:gd name="T4" fmla="*/ 0 w 8"/>
                <a:gd name="T5" fmla="*/ 2147483646 h 41"/>
                <a:gd name="T6" fmla="*/ 2147483646 w 8"/>
                <a:gd name="T7" fmla="*/ 2147483646 h 41"/>
                <a:gd name="T8" fmla="*/ 2147483646 w 8"/>
                <a:gd name="T9" fmla="*/ 2147483646 h 41"/>
                <a:gd name="T10" fmla="*/ 2147483646 w 8"/>
                <a:gd name="T11" fmla="*/ 2147483646 h 41"/>
                <a:gd name="T12" fmla="*/ 2147483646 w 8"/>
                <a:gd name="T13" fmla="*/ 0 h 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41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9"/>
                    <a:pt x="2" y="41"/>
                    <a:pt x="4" y="41"/>
                  </a:cubicBezTo>
                  <a:cubicBezTo>
                    <a:pt x="6" y="41"/>
                    <a:pt x="8" y="39"/>
                    <a:pt x="8" y="37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469" name="TextBox 115"/>
            <p:cNvSpPr txBox="1">
              <a:spLocks noChangeArrowheads="1"/>
            </p:cNvSpPr>
            <p:nvPr/>
          </p:nvSpPr>
          <p:spPr bwMode="auto">
            <a:xfrm>
              <a:off x="4050481" y="4960069"/>
              <a:ext cx="386397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40" tIns="45720" rIns="91440" bIns="45720" anchor="t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ru-RU" sz="1600" i="1">
                  <a:solidFill>
                    <a:srgbClr val="73858E"/>
                  </a:solidFill>
                  <a:latin typeface="Arial"/>
                  <a:cs typeface="Arial"/>
                </a:rPr>
                <a:t>Embrace </a:t>
              </a:r>
              <a:r>
                <a:rPr kumimoji="0" lang="en-US" altLang="ru-RU" sz="1600" b="0" i="1" u="none" strike="noStrike" kern="1200" cap="none" spc="0" normalizeH="0" baseline="0" noProof="0">
                  <a:ln>
                    <a:noFill/>
                  </a:ln>
                  <a:solidFill>
                    <a:srgbClr val="73858E"/>
                  </a:solidFill>
                  <a:effectLst/>
                  <a:uLnTx/>
                  <a:uFillTx/>
                  <a:latin typeface="Arial"/>
                  <a:cs typeface="Arial"/>
                </a:rPr>
                <a:t>change and innovation</a:t>
              </a:r>
              <a:r>
                <a:rPr lang="en-US" altLang="ru-RU" sz="1600" i="1">
                  <a:solidFill>
                    <a:srgbClr val="73858E"/>
                  </a:solidFill>
                  <a:latin typeface="Arial"/>
                  <a:cs typeface="Arial"/>
                </a:rPr>
                <a:t> </a:t>
              </a:r>
              <a:endParaRPr kumimoji="0" lang="ru-RU" altLang="ru-RU" sz="1400" b="0" i="1" u="none" strike="noStrike" kern="1200" cap="none" spc="0" normalizeH="0" baseline="0" noProof="0">
                <a:ln>
                  <a:noFill/>
                </a:ln>
                <a:solidFill>
                  <a:srgbClr val="73858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1" name="Группа 14"/>
          <p:cNvGrpSpPr>
            <a:grpSpLocks/>
          </p:cNvGrpSpPr>
          <p:nvPr/>
        </p:nvGrpSpPr>
        <p:grpSpPr bwMode="auto">
          <a:xfrm>
            <a:off x="5546989" y="5526524"/>
            <a:ext cx="1989138" cy="687387"/>
            <a:chOff x="8499475" y="5151438"/>
            <a:chExt cx="1989138" cy="687387"/>
          </a:xfrm>
        </p:grpSpPr>
        <p:sp>
          <p:nvSpPr>
            <p:cNvPr id="17" name="Freeform 54"/>
            <p:cNvSpPr>
              <a:spLocks/>
            </p:cNvSpPr>
            <p:nvPr/>
          </p:nvSpPr>
          <p:spPr bwMode="auto">
            <a:xfrm>
              <a:off x="8499475" y="5151438"/>
              <a:ext cx="1989138" cy="687387"/>
            </a:xfrm>
            <a:custGeom>
              <a:avLst/>
              <a:gdLst>
                <a:gd name="T0" fmla="*/ 2147483646 w 221"/>
                <a:gd name="T1" fmla="*/ 2147483646 h 76"/>
                <a:gd name="T2" fmla="*/ 2147483646 w 221"/>
                <a:gd name="T3" fmla="*/ 2147483646 h 76"/>
                <a:gd name="T4" fmla="*/ 2147483646 w 221"/>
                <a:gd name="T5" fmla="*/ 2147483646 h 76"/>
                <a:gd name="T6" fmla="*/ 2147483646 w 221"/>
                <a:gd name="T7" fmla="*/ 2147483646 h 76"/>
                <a:gd name="T8" fmla="*/ 2147483646 w 221"/>
                <a:gd name="T9" fmla="*/ 2147483646 h 76"/>
                <a:gd name="T10" fmla="*/ 2147483646 w 221"/>
                <a:gd name="T11" fmla="*/ 2147483646 h 76"/>
                <a:gd name="T12" fmla="*/ 2147483646 w 221"/>
                <a:gd name="T13" fmla="*/ 2147483646 h 76"/>
                <a:gd name="T14" fmla="*/ 2147483646 w 221"/>
                <a:gd name="T15" fmla="*/ 2147483646 h 76"/>
                <a:gd name="T16" fmla="*/ 2147483646 w 221"/>
                <a:gd name="T17" fmla="*/ 2147483646 h 76"/>
                <a:gd name="T18" fmla="*/ 2147483646 w 221"/>
                <a:gd name="T19" fmla="*/ 2147483646 h 76"/>
                <a:gd name="T20" fmla="*/ 2147483646 w 221"/>
                <a:gd name="T21" fmla="*/ 2147483646 h 76"/>
                <a:gd name="T22" fmla="*/ 2147483646 w 221"/>
                <a:gd name="T23" fmla="*/ 2147483646 h 7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21" h="76">
                  <a:moveTo>
                    <a:pt x="137" y="9"/>
                  </a:moveTo>
                  <a:cubicBezTo>
                    <a:pt x="82" y="19"/>
                    <a:pt x="24" y="39"/>
                    <a:pt x="7" y="54"/>
                  </a:cubicBezTo>
                  <a:cubicBezTo>
                    <a:pt x="0" y="61"/>
                    <a:pt x="1" y="66"/>
                    <a:pt x="10" y="68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26" y="72"/>
                    <a:pt x="36" y="74"/>
                    <a:pt x="51" y="76"/>
                  </a:cubicBezTo>
                  <a:cubicBezTo>
                    <a:pt x="59" y="76"/>
                    <a:pt x="64" y="76"/>
                    <a:pt x="71" y="76"/>
                  </a:cubicBezTo>
                  <a:cubicBezTo>
                    <a:pt x="54" y="76"/>
                    <a:pt x="55" y="71"/>
                    <a:pt x="57" y="69"/>
                  </a:cubicBezTo>
                  <a:cubicBezTo>
                    <a:pt x="70" y="53"/>
                    <a:pt x="164" y="32"/>
                    <a:pt x="166" y="45"/>
                  </a:cubicBezTo>
                  <a:cubicBezTo>
                    <a:pt x="166" y="47"/>
                    <a:pt x="164" y="49"/>
                    <a:pt x="164" y="49"/>
                  </a:cubicBezTo>
                  <a:cubicBezTo>
                    <a:pt x="177" y="42"/>
                    <a:pt x="190" y="34"/>
                    <a:pt x="201" y="24"/>
                  </a:cubicBezTo>
                  <a:cubicBezTo>
                    <a:pt x="205" y="20"/>
                    <a:pt x="205" y="20"/>
                    <a:pt x="205" y="20"/>
                  </a:cubicBezTo>
                  <a:cubicBezTo>
                    <a:pt x="221" y="5"/>
                    <a:pt x="191" y="0"/>
                    <a:pt x="137" y="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446" name="Freeform 60"/>
            <p:cNvSpPr>
              <a:spLocks/>
            </p:cNvSpPr>
            <p:nvPr/>
          </p:nvSpPr>
          <p:spPr bwMode="auto">
            <a:xfrm>
              <a:off x="8589963" y="5332413"/>
              <a:ext cx="1746250" cy="506412"/>
            </a:xfrm>
            <a:custGeom>
              <a:avLst/>
              <a:gdLst>
                <a:gd name="T0" fmla="*/ 0 w 194"/>
                <a:gd name="T1" fmla="*/ 2147483646 h 56"/>
                <a:gd name="T2" fmla="*/ 2147483646 w 194"/>
                <a:gd name="T3" fmla="*/ 2147483646 h 56"/>
                <a:gd name="T4" fmla="*/ 2147483646 w 194"/>
                <a:gd name="T5" fmla="*/ 2147483646 h 56"/>
                <a:gd name="T6" fmla="*/ 2147483646 w 194"/>
                <a:gd name="T7" fmla="*/ 2147483646 h 56"/>
                <a:gd name="T8" fmla="*/ 2147483646 w 194"/>
                <a:gd name="T9" fmla="*/ 2147483646 h 56"/>
                <a:gd name="T10" fmla="*/ 2147483646 w 194"/>
                <a:gd name="T11" fmla="*/ 2147483646 h 56"/>
                <a:gd name="T12" fmla="*/ 2147483646 w 194"/>
                <a:gd name="T13" fmla="*/ 2147483646 h 56"/>
                <a:gd name="T14" fmla="*/ 2147483646 w 194"/>
                <a:gd name="T15" fmla="*/ 2147483646 h 56"/>
                <a:gd name="T16" fmla="*/ 2147483646 w 194"/>
                <a:gd name="T17" fmla="*/ 0 h 56"/>
                <a:gd name="T18" fmla="*/ 2147483646 w 194"/>
                <a:gd name="T19" fmla="*/ 2147483646 h 56"/>
                <a:gd name="T20" fmla="*/ 0 w 194"/>
                <a:gd name="T21" fmla="*/ 2147483646 h 5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94" h="56">
                  <a:moveTo>
                    <a:pt x="0" y="48"/>
                  </a:moveTo>
                  <a:cubicBezTo>
                    <a:pt x="6" y="50"/>
                    <a:pt x="6" y="50"/>
                    <a:pt x="6" y="50"/>
                  </a:cubicBezTo>
                  <a:cubicBezTo>
                    <a:pt x="20" y="54"/>
                    <a:pt x="30" y="54"/>
                    <a:pt x="41" y="56"/>
                  </a:cubicBezTo>
                  <a:cubicBezTo>
                    <a:pt x="52" y="56"/>
                    <a:pt x="58" y="56"/>
                    <a:pt x="70" y="55"/>
                  </a:cubicBezTo>
                  <a:cubicBezTo>
                    <a:pt x="88" y="54"/>
                    <a:pt x="117" y="48"/>
                    <a:pt x="142" y="36"/>
                  </a:cubicBezTo>
                  <a:cubicBezTo>
                    <a:pt x="145" y="35"/>
                    <a:pt x="148" y="34"/>
                    <a:pt x="150" y="33"/>
                  </a:cubicBezTo>
                  <a:cubicBezTo>
                    <a:pt x="156" y="29"/>
                    <a:pt x="157" y="29"/>
                    <a:pt x="166" y="23"/>
                  </a:cubicBezTo>
                  <a:cubicBezTo>
                    <a:pt x="178" y="15"/>
                    <a:pt x="180" y="13"/>
                    <a:pt x="191" y="4"/>
                  </a:cubicBezTo>
                  <a:cubicBezTo>
                    <a:pt x="192" y="3"/>
                    <a:pt x="193" y="2"/>
                    <a:pt x="194" y="0"/>
                  </a:cubicBezTo>
                  <a:cubicBezTo>
                    <a:pt x="177" y="16"/>
                    <a:pt x="119" y="36"/>
                    <a:pt x="65" y="46"/>
                  </a:cubicBezTo>
                  <a:cubicBezTo>
                    <a:pt x="34" y="51"/>
                    <a:pt x="11" y="52"/>
                    <a:pt x="0" y="48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2" name="Группа 13"/>
          <p:cNvGrpSpPr>
            <a:grpSpLocks/>
          </p:cNvGrpSpPr>
          <p:nvPr/>
        </p:nvGrpSpPr>
        <p:grpSpPr bwMode="auto">
          <a:xfrm>
            <a:off x="4710377" y="4586724"/>
            <a:ext cx="3240087" cy="1382712"/>
            <a:chOff x="7662863" y="4211638"/>
            <a:chExt cx="3240087" cy="1382712"/>
          </a:xfrm>
        </p:grpSpPr>
        <p:sp>
          <p:nvSpPr>
            <p:cNvPr id="18438" name="Freeform 52"/>
            <p:cNvSpPr>
              <a:spLocks/>
            </p:cNvSpPr>
            <p:nvPr/>
          </p:nvSpPr>
          <p:spPr bwMode="auto">
            <a:xfrm>
              <a:off x="7662863" y="4211638"/>
              <a:ext cx="3240087" cy="1311275"/>
            </a:xfrm>
            <a:custGeom>
              <a:avLst/>
              <a:gdLst>
                <a:gd name="T0" fmla="*/ 2147483646 w 360"/>
                <a:gd name="T1" fmla="*/ 2147483646 h 145"/>
                <a:gd name="T2" fmla="*/ 2147483646 w 360"/>
                <a:gd name="T3" fmla="*/ 2147483646 h 145"/>
                <a:gd name="T4" fmla="*/ 2147483646 w 360"/>
                <a:gd name="T5" fmla="*/ 2147483646 h 145"/>
                <a:gd name="T6" fmla="*/ 2147483646 w 360"/>
                <a:gd name="T7" fmla="*/ 2147483646 h 145"/>
                <a:gd name="T8" fmla="*/ 2147483646 w 360"/>
                <a:gd name="T9" fmla="*/ 2147483646 h 145"/>
                <a:gd name="T10" fmla="*/ 2147483646 w 360"/>
                <a:gd name="T11" fmla="*/ 2147483646 h 145"/>
                <a:gd name="T12" fmla="*/ 2147483646 w 360"/>
                <a:gd name="T13" fmla="*/ 2147483646 h 145"/>
                <a:gd name="T14" fmla="*/ 2147483646 w 360"/>
                <a:gd name="T15" fmla="*/ 2147483646 h 145"/>
                <a:gd name="T16" fmla="*/ 2147483646 w 360"/>
                <a:gd name="T17" fmla="*/ 2147483646 h 145"/>
                <a:gd name="T18" fmla="*/ 2147483646 w 360"/>
                <a:gd name="T19" fmla="*/ 2147483646 h 145"/>
                <a:gd name="T20" fmla="*/ 2147483646 w 360"/>
                <a:gd name="T21" fmla="*/ 2147483646 h 1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60" h="145">
                  <a:moveTo>
                    <a:pt x="232" y="13"/>
                  </a:moveTo>
                  <a:cubicBezTo>
                    <a:pt x="139" y="29"/>
                    <a:pt x="39" y="64"/>
                    <a:pt x="10" y="91"/>
                  </a:cubicBezTo>
                  <a:cubicBezTo>
                    <a:pt x="2" y="98"/>
                    <a:pt x="0" y="104"/>
                    <a:pt x="4" y="109"/>
                  </a:cubicBezTo>
                  <a:cubicBezTo>
                    <a:pt x="9" y="115"/>
                    <a:pt x="17" y="123"/>
                    <a:pt x="23" y="128"/>
                  </a:cubicBezTo>
                  <a:cubicBezTo>
                    <a:pt x="30" y="134"/>
                    <a:pt x="38" y="141"/>
                    <a:pt x="45" y="145"/>
                  </a:cubicBezTo>
                  <a:cubicBezTo>
                    <a:pt x="39" y="142"/>
                    <a:pt x="40" y="136"/>
                    <a:pt x="48" y="128"/>
                  </a:cubicBezTo>
                  <a:cubicBezTo>
                    <a:pt x="73" y="106"/>
                    <a:pt x="156" y="77"/>
                    <a:pt x="234" y="64"/>
                  </a:cubicBezTo>
                  <a:cubicBezTo>
                    <a:pt x="304" y="52"/>
                    <a:pt x="346" y="56"/>
                    <a:pt x="337" y="73"/>
                  </a:cubicBezTo>
                  <a:cubicBezTo>
                    <a:pt x="340" y="65"/>
                    <a:pt x="345" y="55"/>
                    <a:pt x="348" y="47"/>
                  </a:cubicBezTo>
                  <a:cubicBezTo>
                    <a:pt x="351" y="39"/>
                    <a:pt x="354" y="29"/>
                    <a:pt x="356" y="21"/>
                  </a:cubicBezTo>
                  <a:cubicBezTo>
                    <a:pt x="360" y="4"/>
                    <a:pt x="310" y="0"/>
                    <a:pt x="232" y="1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444" name="Freeform 58"/>
            <p:cNvSpPr>
              <a:spLocks/>
            </p:cNvSpPr>
            <p:nvPr/>
          </p:nvSpPr>
          <p:spPr bwMode="auto">
            <a:xfrm>
              <a:off x="7697788" y="4402138"/>
              <a:ext cx="3168650" cy="1192212"/>
            </a:xfrm>
            <a:custGeom>
              <a:avLst/>
              <a:gdLst>
                <a:gd name="T0" fmla="*/ 0 w 352"/>
                <a:gd name="T1" fmla="*/ 2147483646 h 132"/>
                <a:gd name="T2" fmla="*/ 2147483646 w 352"/>
                <a:gd name="T3" fmla="*/ 2147483646 h 132"/>
                <a:gd name="T4" fmla="*/ 2147483646 w 352"/>
                <a:gd name="T5" fmla="*/ 2147483646 h 132"/>
                <a:gd name="T6" fmla="*/ 2147483646 w 352"/>
                <a:gd name="T7" fmla="*/ 2147483646 h 132"/>
                <a:gd name="T8" fmla="*/ 2147483646 w 352"/>
                <a:gd name="T9" fmla="*/ 2147483646 h 132"/>
                <a:gd name="T10" fmla="*/ 2147483646 w 352"/>
                <a:gd name="T11" fmla="*/ 2147483646 h 132"/>
                <a:gd name="T12" fmla="*/ 2147483646 w 352"/>
                <a:gd name="T13" fmla="*/ 2147483646 h 132"/>
                <a:gd name="T14" fmla="*/ 2147483646 w 352"/>
                <a:gd name="T15" fmla="*/ 0 h 132"/>
                <a:gd name="T16" fmla="*/ 2147483646 w 352"/>
                <a:gd name="T17" fmla="*/ 2147483646 h 132"/>
                <a:gd name="T18" fmla="*/ 0 w 352"/>
                <a:gd name="T19" fmla="*/ 2147483646 h 13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52" h="132">
                  <a:moveTo>
                    <a:pt x="0" y="88"/>
                  </a:moveTo>
                  <a:cubicBezTo>
                    <a:pt x="5" y="94"/>
                    <a:pt x="13" y="102"/>
                    <a:pt x="19" y="107"/>
                  </a:cubicBezTo>
                  <a:cubicBezTo>
                    <a:pt x="25" y="113"/>
                    <a:pt x="34" y="120"/>
                    <a:pt x="41" y="124"/>
                  </a:cubicBezTo>
                  <a:cubicBezTo>
                    <a:pt x="53" y="132"/>
                    <a:pt x="89" y="132"/>
                    <a:pt x="141" y="123"/>
                  </a:cubicBezTo>
                  <a:cubicBezTo>
                    <a:pt x="219" y="110"/>
                    <a:pt x="303" y="81"/>
                    <a:pt x="327" y="59"/>
                  </a:cubicBezTo>
                  <a:cubicBezTo>
                    <a:pt x="330" y="56"/>
                    <a:pt x="331" y="54"/>
                    <a:pt x="333" y="52"/>
                  </a:cubicBezTo>
                  <a:cubicBezTo>
                    <a:pt x="336" y="44"/>
                    <a:pt x="341" y="34"/>
                    <a:pt x="344" y="26"/>
                  </a:cubicBezTo>
                  <a:cubicBezTo>
                    <a:pt x="347" y="18"/>
                    <a:pt x="350" y="8"/>
                    <a:pt x="352" y="0"/>
                  </a:cubicBezTo>
                  <a:cubicBezTo>
                    <a:pt x="351" y="4"/>
                    <a:pt x="348" y="7"/>
                    <a:pt x="344" y="11"/>
                  </a:cubicBezTo>
                  <a:cubicBezTo>
                    <a:pt x="286" y="63"/>
                    <a:pt x="35" y="118"/>
                    <a:pt x="0" y="88"/>
                  </a:cubicBezTo>
                  <a:close/>
                </a:path>
              </a:pathLst>
            </a:custGeom>
            <a:solidFill>
              <a:srgbClr val="A9D18E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3" name="Группа 12"/>
          <p:cNvGrpSpPr>
            <a:grpSpLocks/>
          </p:cNvGrpSpPr>
          <p:nvPr/>
        </p:nvGrpSpPr>
        <p:grpSpPr bwMode="auto">
          <a:xfrm>
            <a:off x="4313502" y="3538974"/>
            <a:ext cx="3636962" cy="1689100"/>
            <a:chOff x="7265988" y="3163888"/>
            <a:chExt cx="3636962" cy="1689100"/>
          </a:xfrm>
        </p:grpSpPr>
        <p:sp>
          <p:nvSpPr>
            <p:cNvPr id="18460" name="Freeform 51"/>
            <p:cNvSpPr>
              <a:spLocks/>
            </p:cNvSpPr>
            <p:nvPr/>
          </p:nvSpPr>
          <p:spPr bwMode="auto">
            <a:xfrm>
              <a:off x="7265988" y="3163888"/>
              <a:ext cx="3627437" cy="1536700"/>
            </a:xfrm>
            <a:custGeom>
              <a:avLst/>
              <a:gdLst>
                <a:gd name="T0" fmla="*/ 2147483647 w 403"/>
                <a:gd name="T1" fmla="*/ 2147483647 h 170"/>
                <a:gd name="T2" fmla="*/ 2147483647 w 403"/>
                <a:gd name="T3" fmla="*/ 2147483647 h 170"/>
                <a:gd name="T4" fmla="*/ 2147483647 w 403"/>
                <a:gd name="T5" fmla="*/ 2147483647 h 170"/>
                <a:gd name="T6" fmla="*/ 2147483647 w 403"/>
                <a:gd name="T7" fmla="*/ 2147483647 h 170"/>
                <a:gd name="T8" fmla="*/ 2147483647 w 403"/>
                <a:gd name="T9" fmla="*/ 2147483647 h 170"/>
                <a:gd name="T10" fmla="*/ 2147483647 w 403"/>
                <a:gd name="T11" fmla="*/ 2147483647 h 170"/>
                <a:gd name="T12" fmla="*/ 2147483647 w 403"/>
                <a:gd name="T13" fmla="*/ 2147483647 h 170"/>
                <a:gd name="T14" fmla="*/ 2147483647 w 403"/>
                <a:gd name="T15" fmla="*/ 2147483647 h 170"/>
                <a:gd name="T16" fmla="*/ 2147483647 w 403"/>
                <a:gd name="T17" fmla="*/ 2147483647 h 170"/>
                <a:gd name="T18" fmla="*/ 2147483647 w 403"/>
                <a:gd name="T19" fmla="*/ 2147483647 h 170"/>
                <a:gd name="T20" fmla="*/ 2147483647 w 403"/>
                <a:gd name="T21" fmla="*/ 2147483647 h 170"/>
                <a:gd name="T22" fmla="*/ 2147483647 w 403"/>
                <a:gd name="T23" fmla="*/ 2147483647 h 170"/>
                <a:gd name="T24" fmla="*/ 2147483647 w 403"/>
                <a:gd name="T25" fmla="*/ 2147483647 h 17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03"/>
                <a:gd name="T40" fmla="*/ 0 h 170"/>
                <a:gd name="T41" fmla="*/ 403 w 403"/>
                <a:gd name="T42" fmla="*/ 170 h 17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03" h="170">
                  <a:moveTo>
                    <a:pt x="398" y="45"/>
                  </a:moveTo>
                  <a:cubicBezTo>
                    <a:pt x="396" y="37"/>
                    <a:pt x="393" y="26"/>
                    <a:pt x="389" y="17"/>
                  </a:cubicBezTo>
                  <a:cubicBezTo>
                    <a:pt x="383" y="3"/>
                    <a:pt x="332" y="0"/>
                    <a:pt x="254" y="14"/>
                  </a:cubicBezTo>
                  <a:cubicBezTo>
                    <a:pt x="151" y="31"/>
                    <a:pt x="42" y="69"/>
                    <a:pt x="10" y="99"/>
                  </a:cubicBezTo>
                  <a:cubicBezTo>
                    <a:pt x="3" y="105"/>
                    <a:pt x="0" y="110"/>
                    <a:pt x="1" y="114"/>
                  </a:cubicBezTo>
                  <a:cubicBezTo>
                    <a:pt x="2" y="122"/>
                    <a:pt x="4" y="134"/>
                    <a:pt x="6" y="143"/>
                  </a:cubicBezTo>
                  <a:cubicBezTo>
                    <a:pt x="8" y="149"/>
                    <a:pt x="10" y="158"/>
                    <a:pt x="13" y="165"/>
                  </a:cubicBezTo>
                  <a:cubicBezTo>
                    <a:pt x="15" y="170"/>
                    <a:pt x="15" y="170"/>
                    <a:pt x="15" y="170"/>
                  </a:cubicBezTo>
                  <a:cubicBezTo>
                    <a:pt x="13" y="166"/>
                    <a:pt x="16" y="160"/>
                    <a:pt x="23" y="153"/>
                  </a:cubicBezTo>
                  <a:cubicBezTo>
                    <a:pt x="55" y="124"/>
                    <a:pt x="164" y="86"/>
                    <a:pt x="267" y="68"/>
                  </a:cubicBezTo>
                  <a:cubicBezTo>
                    <a:pt x="349" y="54"/>
                    <a:pt x="402" y="57"/>
                    <a:pt x="403" y="74"/>
                  </a:cubicBezTo>
                  <a:cubicBezTo>
                    <a:pt x="403" y="67"/>
                    <a:pt x="403" y="67"/>
                    <a:pt x="403" y="67"/>
                  </a:cubicBezTo>
                  <a:cubicBezTo>
                    <a:pt x="402" y="60"/>
                    <a:pt x="400" y="52"/>
                    <a:pt x="398" y="4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443" name="Freeform 57"/>
            <p:cNvSpPr>
              <a:spLocks/>
            </p:cNvSpPr>
            <p:nvPr/>
          </p:nvSpPr>
          <p:spPr bwMode="auto">
            <a:xfrm>
              <a:off x="7275513" y="3317875"/>
              <a:ext cx="3627437" cy="1535113"/>
            </a:xfrm>
            <a:custGeom>
              <a:avLst/>
              <a:gdLst>
                <a:gd name="T0" fmla="*/ 2147483646 w 403"/>
                <a:gd name="T1" fmla="*/ 2147483646 h 170"/>
                <a:gd name="T2" fmla="*/ 2147483646 w 403"/>
                <a:gd name="T3" fmla="*/ 0 h 170"/>
                <a:gd name="T4" fmla="*/ 2147483646 w 403"/>
                <a:gd name="T5" fmla="*/ 2147483646 h 170"/>
                <a:gd name="T6" fmla="*/ 0 w 403"/>
                <a:gd name="T7" fmla="*/ 2147483646 h 170"/>
                <a:gd name="T8" fmla="*/ 2147483646 w 403"/>
                <a:gd name="T9" fmla="*/ 2147483646 h 170"/>
                <a:gd name="T10" fmla="*/ 2147483646 w 403"/>
                <a:gd name="T11" fmla="*/ 2147483646 h 170"/>
                <a:gd name="T12" fmla="*/ 2147483646 w 403"/>
                <a:gd name="T13" fmla="*/ 2147483646 h 170"/>
                <a:gd name="T14" fmla="*/ 2147483646 w 403"/>
                <a:gd name="T15" fmla="*/ 2147483646 h 170"/>
                <a:gd name="T16" fmla="*/ 2147483646 w 403"/>
                <a:gd name="T17" fmla="*/ 2147483646 h 170"/>
                <a:gd name="T18" fmla="*/ 2147483646 w 403"/>
                <a:gd name="T19" fmla="*/ 2147483646 h 170"/>
                <a:gd name="T20" fmla="*/ 2147483646 w 403"/>
                <a:gd name="T21" fmla="*/ 2147483646 h 170"/>
                <a:gd name="T22" fmla="*/ 2147483646 w 403"/>
                <a:gd name="T23" fmla="*/ 2147483646 h 17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03" h="170">
                  <a:moveTo>
                    <a:pt x="397" y="28"/>
                  </a:moveTo>
                  <a:cubicBezTo>
                    <a:pt x="395" y="20"/>
                    <a:pt x="391" y="9"/>
                    <a:pt x="388" y="0"/>
                  </a:cubicBezTo>
                  <a:cubicBezTo>
                    <a:pt x="390" y="7"/>
                    <a:pt x="387" y="10"/>
                    <a:pt x="380" y="18"/>
                  </a:cubicBezTo>
                  <a:cubicBezTo>
                    <a:pt x="305" y="80"/>
                    <a:pt x="13" y="141"/>
                    <a:pt x="0" y="97"/>
                  </a:cubicBezTo>
                  <a:cubicBezTo>
                    <a:pt x="1" y="106"/>
                    <a:pt x="3" y="117"/>
                    <a:pt x="5" y="126"/>
                  </a:cubicBezTo>
                  <a:cubicBezTo>
                    <a:pt x="7" y="132"/>
                    <a:pt x="10" y="141"/>
                    <a:pt x="12" y="148"/>
                  </a:cubicBezTo>
                  <a:cubicBezTo>
                    <a:pt x="14" y="153"/>
                    <a:pt x="14" y="153"/>
                    <a:pt x="14" y="153"/>
                  </a:cubicBezTo>
                  <a:cubicBezTo>
                    <a:pt x="20" y="168"/>
                    <a:pt x="72" y="170"/>
                    <a:pt x="150" y="157"/>
                  </a:cubicBezTo>
                  <a:cubicBezTo>
                    <a:pt x="252" y="139"/>
                    <a:pt x="361" y="101"/>
                    <a:pt x="394" y="72"/>
                  </a:cubicBezTo>
                  <a:cubicBezTo>
                    <a:pt x="400" y="66"/>
                    <a:pt x="403" y="61"/>
                    <a:pt x="402" y="57"/>
                  </a:cubicBezTo>
                  <a:cubicBezTo>
                    <a:pt x="402" y="50"/>
                    <a:pt x="402" y="50"/>
                    <a:pt x="402" y="50"/>
                  </a:cubicBezTo>
                  <a:cubicBezTo>
                    <a:pt x="401" y="43"/>
                    <a:pt x="399" y="35"/>
                    <a:pt x="397" y="28"/>
                  </a:cubicBezTo>
                  <a:close/>
                </a:path>
              </a:pathLst>
            </a:custGeom>
            <a:solidFill>
              <a:srgbClr val="F4B183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4" name="Группа 11"/>
          <p:cNvGrpSpPr>
            <a:grpSpLocks/>
          </p:cNvGrpSpPr>
          <p:nvPr/>
        </p:nvGrpSpPr>
        <p:grpSpPr bwMode="auto">
          <a:xfrm>
            <a:off x="4323027" y="2799199"/>
            <a:ext cx="3230562" cy="1390650"/>
            <a:chOff x="7275513" y="2424113"/>
            <a:chExt cx="3230562" cy="1390650"/>
          </a:xfrm>
        </p:grpSpPr>
        <p:sp>
          <p:nvSpPr>
            <p:cNvPr id="18458" name="Freeform 50"/>
            <p:cNvSpPr>
              <a:spLocks/>
            </p:cNvSpPr>
            <p:nvPr/>
          </p:nvSpPr>
          <p:spPr bwMode="auto">
            <a:xfrm>
              <a:off x="7310438" y="2424113"/>
              <a:ext cx="3160712" cy="1192212"/>
            </a:xfrm>
            <a:custGeom>
              <a:avLst/>
              <a:gdLst>
                <a:gd name="T0" fmla="*/ 2147483647 w 351"/>
                <a:gd name="T1" fmla="*/ 2147483647 h 132"/>
                <a:gd name="T2" fmla="*/ 2147483647 w 351"/>
                <a:gd name="T3" fmla="*/ 2147483647 h 132"/>
                <a:gd name="T4" fmla="*/ 2147483647 w 351"/>
                <a:gd name="T5" fmla="*/ 2147483647 h 132"/>
                <a:gd name="T6" fmla="*/ 2147483647 w 351"/>
                <a:gd name="T7" fmla="*/ 2147483647 h 132"/>
                <a:gd name="T8" fmla="*/ 2147483647 w 351"/>
                <a:gd name="T9" fmla="*/ 2147483647 h 132"/>
                <a:gd name="T10" fmla="*/ 2147483647 w 351"/>
                <a:gd name="T11" fmla="*/ 2147483647 h 132"/>
                <a:gd name="T12" fmla="*/ 2147483647 w 351"/>
                <a:gd name="T13" fmla="*/ 2147483647 h 132"/>
                <a:gd name="T14" fmla="*/ 0 w 351"/>
                <a:gd name="T15" fmla="*/ 2147483647 h 132"/>
                <a:gd name="T16" fmla="*/ 2147483647 w 351"/>
                <a:gd name="T17" fmla="*/ 2147483647 h 132"/>
                <a:gd name="T18" fmla="*/ 2147483647 w 351"/>
                <a:gd name="T19" fmla="*/ 2147483647 h 132"/>
                <a:gd name="T20" fmla="*/ 2147483647 w 351"/>
                <a:gd name="T21" fmla="*/ 2147483647 h 132"/>
                <a:gd name="T22" fmla="*/ 2147483647 w 351"/>
                <a:gd name="T23" fmla="*/ 2147483647 h 132"/>
                <a:gd name="T24" fmla="*/ 2147483647 w 351"/>
                <a:gd name="T25" fmla="*/ 2147483647 h 1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51"/>
                <a:gd name="T40" fmla="*/ 0 h 132"/>
                <a:gd name="T41" fmla="*/ 351 w 351"/>
                <a:gd name="T42" fmla="*/ 132 h 13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51" h="132">
                  <a:moveTo>
                    <a:pt x="324" y="19"/>
                  </a:moveTo>
                  <a:cubicBezTo>
                    <a:pt x="320" y="15"/>
                    <a:pt x="315" y="11"/>
                    <a:pt x="310" y="8"/>
                  </a:cubicBezTo>
                  <a:cubicBezTo>
                    <a:pt x="299" y="0"/>
                    <a:pt x="262" y="0"/>
                    <a:pt x="210" y="9"/>
                  </a:cubicBezTo>
                  <a:cubicBezTo>
                    <a:pt x="132" y="23"/>
                    <a:pt x="49" y="52"/>
                    <a:pt x="24" y="74"/>
                  </a:cubicBezTo>
                  <a:cubicBezTo>
                    <a:pt x="22" y="76"/>
                    <a:pt x="20" y="78"/>
                    <a:pt x="19" y="80"/>
                  </a:cubicBezTo>
                  <a:cubicBezTo>
                    <a:pt x="16" y="85"/>
                    <a:pt x="13" y="92"/>
                    <a:pt x="11" y="96"/>
                  </a:cubicBezTo>
                  <a:cubicBezTo>
                    <a:pt x="4" y="115"/>
                    <a:pt x="4" y="116"/>
                    <a:pt x="1" y="127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29"/>
                    <a:pt x="3" y="125"/>
                    <a:pt x="7" y="121"/>
                  </a:cubicBezTo>
                  <a:cubicBezTo>
                    <a:pt x="37" y="95"/>
                    <a:pt x="136" y="60"/>
                    <a:pt x="229" y="44"/>
                  </a:cubicBezTo>
                  <a:cubicBezTo>
                    <a:pt x="296" y="32"/>
                    <a:pt x="342" y="34"/>
                    <a:pt x="351" y="45"/>
                  </a:cubicBezTo>
                  <a:cubicBezTo>
                    <a:pt x="348" y="41"/>
                    <a:pt x="348" y="41"/>
                    <a:pt x="348" y="41"/>
                  </a:cubicBezTo>
                  <a:cubicBezTo>
                    <a:pt x="333" y="26"/>
                    <a:pt x="333" y="26"/>
                    <a:pt x="324" y="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442" name="Freeform 56"/>
            <p:cNvSpPr>
              <a:spLocks/>
            </p:cNvSpPr>
            <p:nvPr/>
          </p:nvSpPr>
          <p:spPr bwMode="auto">
            <a:xfrm>
              <a:off x="7275513" y="2495550"/>
              <a:ext cx="3230562" cy="1319213"/>
            </a:xfrm>
            <a:custGeom>
              <a:avLst/>
              <a:gdLst>
                <a:gd name="T0" fmla="*/ 2147483646 w 359"/>
                <a:gd name="T1" fmla="*/ 2147483646 h 146"/>
                <a:gd name="T2" fmla="*/ 2147483646 w 359"/>
                <a:gd name="T3" fmla="*/ 2147483646 h 146"/>
                <a:gd name="T4" fmla="*/ 2147483646 w 359"/>
                <a:gd name="T5" fmla="*/ 0 h 146"/>
                <a:gd name="T6" fmla="*/ 2147483646 w 359"/>
                <a:gd name="T7" fmla="*/ 2147483646 h 146"/>
                <a:gd name="T8" fmla="*/ 2147483646 w 359"/>
                <a:gd name="T9" fmla="*/ 2147483646 h 146"/>
                <a:gd name="T10" fmla="*/ 2147483646 w 359"/>
                <a:gd name="T11" fmla="*/ 2147483646 h 146"/>
                <a:gd name="T12" fmla="*/ 2147483646 w 359"/>
                <a:gd name="T13" fmla="*/ 2147483646 h 146"/>
                <a:gd name="T14" fmla="*/ 2147483646 w 359"/>
                <a:gd name="T15" fmla="*/ 2147483646 h 146"/>
                <a:gd name="T16" fmla="*/ 2147483646 w 359"/>
                <a:gd name="T17" fmla="*/ 2147483646 h 146"/>
                <a:gd name="T18" fmla="*/ 2147483646 w 359"/>
                <a:gd name="T19" fmla="*/ 2147483646 h 146"/>
                <a:gd name="T20" fmla="*/ 2147483646 w 359"/>
                <a:gd name="T21" fmla="*/ 2147483646 h 146"/>
                <a:gd name="T22" fmla="*/ 2147483646 w 359"/>
                <a:gd name="T23" fmla="*/ 2147483646 h 146"/>
                <a:gd name="T24" fmla="*/ 2147483646 w 359"/>
                <a:gd name="T25" fmla="*/ 2147483646 h 14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59" h="146">
                  <a:moveTo>
                    <a:pt x="352" y="33"/>
                  </a:moveTo>
                  <a:cubicBezTo>
                    <a:pt x="344" y="24"/>
                    <a:pt x="344" y="24"/>
                    <a:pt x="328" y="11"/>
                  </a:cubicBezTo>
                  <a:cubicBezTo>
                    <a:pt x="324" y="7"/>
                    <a:pt x="319" y="3"/>
                    <a:pt x="314" y="0"/>
                  </a:cubicBezTo>
                  <a:cubicBezTo>
                    <a:pt x="320" y="4"/>
                    <a:pt x="319" y="10"/>
                    <a:pt x="311" y="17"/>
                  </a:cubicBezTo>
                  <a:cubicBezTo>
                    <a:pt x="287" y="39"/>
                    <a:pt x="204" y="68"/>
                    <a:pt x="125" y="82"/>
                  </a:cubicBezTo>
                  <a:cubicBezTo>
                    <a:pt x="56" y="94"/>
                    <a:pt x="14" y="89"/>
                    <a:pt x="23" y="72"/>
                  </a:cubicBezTo>
                  <a:cubicBezTo>
                    <a:pt x="20" y="77"/>
                    <a:pt x="17" y="84"/>
                    <a:pt x="15" y="88"/>
                  </a:cubicBezTo>
                  <a:cubicBezTo>
                    <a:pt x="11" y="99"/>
                    <a:pt x="11" y="99"/>
                    <a:pt x="5" y="119"/>
                  </a:cubicBezTo>
                  <a:cubicBezTo>
                    <a:pt x="4" y="124"/>
                    <a:pt x="4" y="124"/>
                    <a:pt x="4" y="124"/>
                  </a:cubicBezTo>
                  <a:cubicBezTo>
                    <a:pt x="0" y="142"/>
                    <a:pt x="49" y="146"/>
                    <a:pt x="127" y="132"/>
                  </a:cubicBezTo>
                  <a:cubicBezTo>
                    <a:pt x="221" y="116"/>
                    <a:pt x="320" y="82"/>
                    <a:pt x="349" y="55"/>
                  </a:cubicBezTo>
                  <a:cubicBezTo>
                    <a:pt x="358" y="47"/>
                    <a:pt x="359" y="41"/>
                    <a:pt x="355" y="37"/>
                  </a:cubicBezTo>
                  <a:lnTo>
                    <a:pt x="352" y="33"/>
                  </a:lnTo>
                  <a:close/>
                </a:path>
              </a:pathLst>
            </a:custGeom>
            <a:solidFill>
              <a:srgbClr val="9DC3E6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5" name="Группа 10"/>
          <p:cNvGrpSpPr>
            <a:grpSpLocks/>
          </p:cNvGrpSpPr>
          <p:nvPr/>
        </p:nvGrpSpPr>
        <p:grpSpPr bwMode="auto">
          <a:xfrm>
            <a:off x="4835789" y="2545199"/>
            <a:ext cx="1890713" cy="768350"/>
            <a:chOff x="7788275" y="2170113"/>
            <a:chExt cx="1890713" cy="768350"/>
          </a:xfrm>
        </p:grpSpPr>
        <p:sp>
          <p:nvSpPr>
            <p:cNvPr id="18435" name="Freeform 49"/>
            <p:cNvSpPr>
              <a:spLocks/>
            </p:cNvSpPr>
            <p:nvPr/>
          </p:nvSpPr>
          <p:spPr bwMode="auto">
            <a:xfrm>
              <a:off x="7824788" y="2170113"/>
              <a:ext cx="1754187" cy="523875"/>
            </a:xfrm>
            <a:custGeom>
              <a:avLst/>
              <a:gdLst>
                <a:gd name="T0" fmla="*/ 2147483646 w 195"/>
                <a:gd name="T1" fmla="*/ 2147483646 h 58"/>
                <a:gd name="T2" fmla="*/ 2147483646 w 195"/>
                <a:gd name="T3" fmla="*/ 2147483646 h 58"/>
                <a:gd name="T4" fmla="*/ 2147483646 w 195"/>
                <a:gd name="T5" fmla="*/ 2147483646 h 58"/>
                <a:gd name="T6" fmla="*/ 2147483646 w 195"/>
                <a:gd name="T7" fmla="*/ 2147483646 h 58"/>
                <a:gd name="T8" fmla="*/ 2147483646 w 195"/>
                <a:gd name="T9" fmla="*/ 2147483646 h 58"/>
                <a:gd name="T10" fmla="*/ 2147483646 w 195"/>
                <a:gd name="T11" fmla="*/ 2147483646 h 58"/>
                <a:gd name="T12" fmla="*/ 2147483646 w 195"/>
                <a:gd name="T13" fmla="*/ 2147483646 h 58"/>
                <a:gd name="T14" fmla="*/ 0 w 195"/>
                <a:gd name="T15" fmla="*/ 2147483646 h 58"/>
                <a:gd name="T16" fmla="*/ 2147483646 w 195"/>
                <a:gd name="T17" fmla="*/ 2147483646 h 58"/>
                <a:gd name="T18" fmla="*/ 2147483646 w 195"/>
                <a:gd name="T19" fmla="*/ 2147483646 h 58"/>
                <a:gd name="T20" fmla="*/ 2147483646 w 195"/>
                <a:gd name="T21" fmla="*/ 2147483646 h 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95" h="58">
                  <a:moveTo>
                    <a:pt x="142" y="1"/>
                  </a:moveTo>
                  <a:cubicBezTo>
                    <a:pt x="135" y="1"/>
                    <a:pt x="135" y="1"/>
                    <a:pt x="129" y="2"/>
                  </a:cubicBezTo>
                  <a:cubicBezTo>
                    <a:pt x="124" y="2"/>
                    <a:pt x="118" y="3"/>
                    <a:pt x="111" y="4"/>
                  </a:cubicBezTo>
                  <a:cubicBezTo>
                    <a:pt x="89" y="8"/>
                    <a:pt x="67" y="15"/>
                    <a:pt x="53" y="21"/>
                  </a:cubicBezTo>
                  <a:cubicBezTo>
                    <a:pt x="51" y="22"/>
                    <a:pt x="48" y="24"/>
                    <a:pt x="45" y="25"/>
                  </a:cubicBezTo>
                  <a:cubicBezTo>
                    <a:pt x="36" y="30"/>
                    <a:pt x="35" y="31"/>
                    <a:pt x="29" y="35"/>
                  </a:cubicBezTo>
                  <a:cubicBezTo>
                    <a:pt x="18" y="42"/>
                    <a:pt x="15" y="44"/>
                    <a:pt x="4" y="54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35" y="28"/>
                    <a:pt x="159" y="0"/>
                    <a:pt x="195" y="9"/>
                  </a:cubicBezTo>
                  <a:cubicBezTo>
                    <a:pt x="190" y="8"/>
                    <a:pt x="184" y="6"/>
                    <a:pt x="179" y="5"/>
                  </a:cubicBezTo>
                  <a:cubicBezTo>
                    <a:pt x="164" y="3"/>
                    <a:pt x="159" y="2"/>
                    <a:pt x="1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441" name="Freeform 55"/>
            <p:cNvSpPr>
              <a:spLocks/>
            </p:cNvSpPr>
            <p:nvPr/>
          </p:nvSpPr>
          <p:spPr bwMode="auto">
            <a:xfrm>
              <a:off x="7788275" y="2179638"/>
              <a:ext cx="1890713" cy="758825"/>
            </a:xfrm>
            <a:custGeom>
              <a:avLst/>
              <a:gdLst>
                <a:gd name="T0" fmla="*/ 2147483646 w 210"/>
                <a:gd name="T1" fmla="*/ 2147483646 h 84"/>
                <a:gd name="T2" fmla="*/ 2147483646 w 210"/>
                <a:gd name="T3" fmla="*/ 2147483646 h 84"/>
                <a:gd name="T4" fmla="*/ 2147483646 w 210"/>
                <a:gd name="T5" fmla="*/ 0 h 84"/>
                <a:gd name="T6" fmla="*/ 2147483646 w 210"/>
                <a:gd name="T7" fmla="*/ 2147483646 h 84"/>
                <a:gd name="T8" fmla="*/ 2147483646 w 210"/>
                <a:gd name="T9" fmla="*/ 2147483646 h 84"/>
                <a:gd name="T10" fmla="*/ 2147483646 w 210"/>
                <a:gd name="T11" fmla="*/ 2147483646 h 84"/>
                <a:gd name="T12" fmla="*/ 2147483646 w 210"/>
                <a:gd name="T13" fmla="*/ 2147483646 h 84"/>
                <a:gd name="T14" fmla="*/ 2147483646 w 210"/>
                <a:gd name="T15" fmla="*/ 2147483646 h 84"/>
                <a:gd name="T16" fmla="*/ 2147483646 w 210"/>
                <a:gd name="T17" fmla="*/ 2147483646 h 84"/>
                <a:gd name="T18" fmla="*/ 2147483646 w 210"/>
                <a:gd name="T19" fmla="*/ 2147483646 h 84"/>
                <a:gd name="T20" fmla="*/ 2147483646 w 210"/>
                <a:gd name="T21" fmla="*/ 2147483646 h 84"/>
                <a:gd name="T22" fmla="*/ 0 w 210"/>
                <a:gd name="T23" fmla="*/ 2147483646 h 84"/>
                <a:gd name="T24" fmla="*/ 2147483646 w 210"/>
                <a:gd name="T25" fmla="*/ 2147483646 h 84"/>
                <a:gd name="T26" fmla="*/ 2147483646 w 210"/>
                <a:gd name="T27" fmla="*/ 2147483646 h 8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10" h="84">
                  <a:moveTo>
                    <a:pt x="199" y="8"/>
                  </a:moveTo>
                  <a:cubicBezTo>
                    <a:pt x="194" y="7"/>
                    <a:pt x="188" y="5"/>
                    <a:pt x="183" y="4"/>
                  </a:cubicBezTo>
                  <a:cubicBezTo>
                    <a:pt x="167" y="1"/>
                    <a:pt x="162" y="1"/>
                    <a:pt x="146" y="0"/>
                  </a:cubicBezTo>
                  <a:cubicBezTo>
                    <a:pt x="145" y="0"/>
                    <a:pt x="143" y="1"/>
                    <a:pt x="141" y="1"/>
                  </a:cubicBezTo>
                  <a:cubicBezTo>
                    <a:pt x="150" y="1"/>
                    <a:pt x="157" y="2"/>
                    <a:pt x="151" y="9"/>
                  </a:cubicBezTo>
                  <a:cubicBezTo>
                    <a:pt x="135" y="23"/>
                    <a:pt x="66" y="40"/>
                    <a:pt x="47" y="35"/>
                  </a:cubicBezTo>
                  <a:cubicBezTo>
                    <a:pt x="43" y="33"/>
                    <a:pt x="38" y="30"/>
                    <a:pt x="57" y="20"/>
                  </a:cubicBezTo>
                  <a:cubicBezTo>
                    <a:pt x="55" y="21"/>
                    <a:pt x="52" y="23"/>
                    <a:pt x="49" y="24"/>
                  </a:cubicBezTo>
                  <a:cubicBezTo>
                    <a:pt x="43" y="27"/>
                    <a:pt x="43" y="28"/>
                    <a:pt x="33" y="34"/>
                  </a:cubicBezTo>
                  <a:cubicBezTo>
                    <a:pt x="21" y="42"/>
                    <a:pt x="19" y="43"/>
                    <a:pt x="8" y="53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2" y="59"/>
                    <a:pt x="0" y="61"/>
                    <a:pt x="0" y="64"/>
                  </a:cubicBezTo>
                  <a:cubicBezTo>
                    <a:pt x="2" y="84"/>
                    <a:pt x="157" y="59"/>
                    <a:pt x="202" y="22"/>
                  </a:cubicBezTo>
                  <a:cubicBezTo>
                    <a:pt x="210" y="15"/>
                    <a:pt x="208" y="10"/>
                    <a:pt x="199" y="8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3" name="Группа 5"/>
          <p:cNvGrpSpPr>
            <a:grpSpLocks/>
          </p:cNvGrpSpPr>
          <p:nvPr/>
        </p:nvGrpSpPr>
        <p:grpSpPr bwMode="auto">
          <a:xfrm>
            <a:off x="408196" y="5415106"/>
            <a:ext cx="4284719" cy="769441"/>
            <a:chOff x="3908425" y="4826117"/>
            <a:chExt cx="4284719" cy="769441"/>
          </a:xfrm>
        </p:grpSpPr>
        <p:sp>
          <p:nvSpPr>
            <p:cNvPr id="64" name="Freeform 72"/>
            <p:cNvSpPr>
              <a:spLocks/>
            </p:cNvSpPr>
            <p:nvPr/>
          </p:nvSpPr>
          <p:spPr bwMode="auto">
            <a:xfrm>
              <a:off x="3908425" y="4943475"/>
              <a:ext cx="71438" cy="371475"/>
            </a:xfrm>
            <a:custGeom>
              <a:avLst/>
              <a:gdLst>
                <a:gd name="T0" fmla="*/ 2147483646 w 8"/>
                <a:gd name="T1" fmla="*/ 0 h 41"/>
                <a:gd name="T2" fmla="*/ 0 w 8"/>
                <a:gd name="T3" fmla="*/ 2147483646 h 41"/>
                <a:gd name="T4" fmla="*/ 0 w 8"/>
                <a:gd name="T5" fmla="*/ 2147483646 h 41"/>
                <a:gd name="T6" fmla="*/ 2147483646 w 8"/>
                <a:gd name="T7" fmla="*/ 2147483646 h 41"/>
                <a:gd name="T8" fmla="*/ 2147483646 w 8"/>
                <a:gd name="T9" fmla="*/ 2147483646 h 41"/>
                <a:gd name="T10" fmla="*/ 2147483646 w 8"/>
                <a:gd name="T11" fmla="*/ 2147483646 h 41"/>
                <a:gd name="T12" fmla="*/ 2147483646 w 8"/>
                <a:gd name="T13" fmla="*/ 0 h 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41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9"/>
                    <a:pt x="2" y="41"/>
                    <a:pt x="4" y="41"/>
                  </a:cubicBezTo>
                  <a:cubicBezTo>
                    <a:pt x="6" y="41"/>
                    <a:pt x="8" y="39"/>
                    <a:pt x="8" y="37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" name="TextBox 115"/>
            <p:cNvSpPr txBox="1">
              <a:spLocks noChangeArrowheads="1"/>
            </p:cNvSpPr>
            <p:nvPr/>
          </p:nvSpPr>
          <p:spPr bwMode="auto">
            <a:xfrm>
              <a:off x="4100978" y="4826117"/>
              <a:ext cx="4092166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ru-RU" sz="1600" i="1">
                  <a:solidFill>
                    <a:srgbClr val="73858E"/>
                  </a:solidFill>
                  <a:latin typeface="Arial"/>
                  <a:cs typeface="Arial"/>
                </a:rPr>
                <a:t>Committed to early intervention and prevention </a:t>
              </a:r>
              <a:endParaRPr lang="ru-RU" altLang="ru-RU" sz="1600" i="1">
                <a:solidFill>
                  <a:srgbClr val="73858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200" b="0" i="1" u="none" strike="noStrike" kern="1200" cap="none" spc="0" normalizeH="0" baseline="0" noProof="0">
                <a:ln>
                  <a:noFill/>
                </a:ln>
                <a:solidFill>
                  <a:srgbClr val="73858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70" name="Rectangle 69"/>
          <p:cNvSpPr/>
          <p:nvPr/>
        </p:nvSpPr>
        <p:spPr>
          <a:xfrm>
            <a:off x="110532" y="92142"/>
            <a:ext cx="11963868" cy="1003469"/>
          </a:xfrm>
          <a:prstGeom prst="rect">
            <a:avLst/>
          </a:prstGeom>
          <a:solidFill>
            <a:srgbClr val="3494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/>
              <a:t>Islington Adult Social Care </a:t>
            </a:r>
          </a:p>
        </p:txBody>
      </p:sp>
      <p:sp>
        <p:nvSpPr>
          <p:cNvPr id="75" name="Title 1">
            <a:extLst>
              <a:ext uri="{FF2B5EF4-FFF2-40B4-BE49-F238E27FC236}">
                <a16:creationId xmlns:a16="http://schemas.microsoft.com/office/drawing/2014/main" id="{2B66C75B-3C27-4034-8450-AF18FD7B1A7A}"/>
              </a:ext>
            </a:extLst>
          </p:cNvPr>
          <p:cNvSpPr txBox="1">
            <a:spLocks/>
          </p:cNvSpPr>
          <p:nvPr/>
        </p:nvSpPr>
        <p:spPr bwMode="auto">
          <a:xfrm>
            <a:off x="218518" y="1209801"/>
            <a:ext cx="8598061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D6826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D6826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D6826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D6826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D6826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D6826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D6826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D6826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GB" kern="0"/>
              <a:t>Islington's Corporate Priorities - Strategic Plan 2021 </a:t>
            </a:r>
          </a:p>
        </p:txBody>
      </p:sp>
      <p:sp>
        <p:nvSpPr>
          <p:cNvPr id="76" name="Content Placeholder 2">
            <a:extLst>
              <a:ext uri="{FF2B5EF4-FFF2-40B4-BE49-F238E27FC236}">
                <a16:creationId xmlns:a16="http://schemas.microsoft.com/office/drawing/2014/main" id="{9C309F56-2F91-469F-8C7A-5562A12625CD}"/>
              </a:ext>
            </a:extLst>
          </p:cNvPr>
          <p:cNvSpPr txBox="1">
            <a:spLocks/>
          </p:cNvSpPr>
          <p:nvPr/>
        </p:nvSpPr>
        <p:spPr bwMode="auto">
          <a:xfrm>
            <a:off x="8271884" y="2663346"/>
            <a:ext cx="3805646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4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Lucida Grande" charset="0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Lucida Grande" charset="0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200">
                <a:solidFill>
                  <a:schemeClr val="tx1"/>
                </a:solidFill>
                <a:latin typeface="Lucida Grande" charset="0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Lucida Grande" charset="0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Lucida Grande" charset="0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Lucida Grande" charset="0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Lucida Grande" charset="0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Lucida Grande" charset="0"/>
                <a:ea typeface="+mn-ea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1800" kern="0">
                <a:solidFill>
                  <a:schemeClr val="bg2">
                    <a:lumMod val="25000"/>
                  </a:schemeClr>
                </a:solidFill>
                <a:latin typeface="Arial"/>
                <a:ea typeface="Tahoma"/>
                <a:cs typeface="Arial"/>
              </a:rPr>
              <a:t>Our purpose is to achieve change for our </a:t>
            </a:r>
            <a:r>
              <a:rPr lang="en-GB" sz="1800" b="1" kern="0">
                <a:solidFill>
                  <a:schemeClr val="bg2">
                    <a:lumMod val="25000"/>
                  </a:schemeClr>
                </a:solidFill>
                <a:latin typeface="Arial"/>
                <a:ea typeface="Tahoma"/>
                <a:cs typeface="Arial"/>
              </a:rPr>
              <a:t>residents</a:t>
            </a:r>
            <a:r>
              <a:rPr lang="en-GB" sz="1800" kern="0">
                <a:solidFill>
                  <a:schemeClr val="bg2">
                    <a:lumMod val="25000"/>
                  </a:schemeClr>
                </a:solidFill>
                <a:latin typeface="Arial"/>
                <a:ea typeface="Tahoma"/>
                <a:cs typeface="Arial"/>
              </a:rPr>
              <a:t> who are at the </a:t>
            </a:r>
            <a:r>
              <a:rPr lang="en-GB" sz="1800" b="1" kern="0">
                <a:solidFill>
                  <a:schemeClr val="bg2">
                    <a:lumMod val="25000"/>
                  </a:schemeClr>
                </a:solidFill>
                <a:latin typeface="Arial"/>
                <a:ea typeface="Tahoma"/>
                <a:cs typeface="Arial"/>
              </a:rPr>
              <a:t>heart of everything we do</a:t>
            </a:r>
            <a:r>
              <a:rPr lang="en-GB" sz="1800" kern="0">
                <a:solidFill>
                  <a:schemeClr val="bg2">
                    <a:lumMod val="25000"/>
                  </a:schemeClr>
                </a:solidFill>
                <a:latin typeface="Arial"/>
                <a:ea typeface="Tahoma"/>
                <a:cs typeface="Arial"/>
              </a:rPr>
              <a:t> 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sz="1800" ker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1800" b="1" kern="0">
                <a:solidFill>
                  <a:schemeClr val="bg2">
                    <a:lumMod val="25000"/>
                  </a:schemeClr>
                </a:solidFill>
                <a:latin typeface="Arial"/>
                <a:ea typeface="Tahoma"/>
                <a:cs typeface="Arial"/>
              </a:rPr>
              <a:t>Listening to our communities</a:t>
            </a:r>
            <a:r>
              <a:rPr lang="en-GB" sz="1800" kern="0">
                <a:solidFill>
                  <a:schemeClr val="bg2">
                    <a:lumMod val="25000"/>
                  </a:schemeClr>
                </a:solidFill>
                <a:latin typeface="Arial"/>
                <a:ea typeface="Tahoma"/>
                <a:cs typeface="Arial"/>
              </a:rPr>
              <a:t>, understanding their experiences and </a:t>
            </a:r>
            <a:r>
              <a:rPr lang="en-GB" sz="1800" b="1" kern="0">
                <a:solidFill>
                  <a:schemeClr val="bg2">
                    <a:lumMod val="25000"/>
                  </a:schemeClr>
                </a:solidFill>
                <a:latin typeface="Arial"/>
                <a:ea typeface="Tahoma"/>
                <a:cs typeface="Arial"/>
              </a:rPr>
              <a:t>aligning our priorities with theirs 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sz="1800" kern="0">
              <a:solidFill>
                <a:schemeClr val="bg2">
                  <a:lumMod val="25000"/>
                </a:schemeClr>
              </a:solidFill>
              <a:latin typeface="Arial"/>
              <a:ea typeface="Tahom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9273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63"/>
          <a:stretch/>
        </p:blipFill>
        <p:spPr>
          <a:xfrm>
            <a:off x="667457" y="1263688"/>
            <a:ext cx="10707332" cy="5458593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2B66C75B-3C27-4034-8450-AF18FD7B1A7A}"/>
              </a:ext>
            </a:extLst>
          </p:cNvPr>
          <p:cNvSpPr txBox="1">
            <a:spLocks/>
          </p:cNvSpPr>
          <p:nvPr/>
        </p:nvSpPr>
        <p:spPr bwMode="auto">
          <a:xfrm>
            <a:off x="116474" y="-98323"/>
            <a:ext cx="8598061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D6826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D6826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D6826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D6826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D6826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D6826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D6826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D6826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endParaRPr lang="en-GB" kern="0">
              <a:latin typeface="Calibri Light"/>
              <a:cs typeface="Calibri Light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0" y="-4330"/>
            <a:ext cx="12192000" cy="1274328"/>
          </a:xfrm>
          <a:prstGeom prst="rect">
            <a:avLst/>
          </a:prstGeom>
          <a:solidFill>
            <a:srgbClr val="A9D18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7610" y="168014"/>
            <a:ext cx="12331164" cy="9233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fontAlgn="base"/>
            <a:r>
              <a:rPr lang="en-GB" b="1">
                <a:latin typeface="Calibri"/>
                <a:ea typeface="Calibri" panose="020F0502020204030204" pitchFamily="34" charset="0"/>
                <a:cs typeface="Calibri"/>
              </a:rPr>
              <a:t>Islington Adult Social Care vision - </a:t>
            </a:r>
            <a:r>
              <a:rPr lang="en-GB">
                <a:latin typeface="Calibri"/>
                <a:ea typeface="Calibri" panose="020F0502020204030204" pitchFamily="34" charset="0"/>
                <a:cs typeface="Calibri"/>
              </a:rPr>
              <a:t>For </a:t>
            </a:r>
            <a:r>
              <a:rPr lang="en-GB" b="1">
                <a:latin typeface="Calibri"/>
                <a:ea typeface="Calibri" panose="020F0502020204030204" pitchFamily="34" charset="0"/>
                <a:cs typeface="Calibri"/>
              </a:rPr>
              <a:t>Islington</a:t>
            </a:r>
            <a:r>
              <a:rPr lang="en-GB">
                <a:latin typeface="Calibri"/>
                <a:ea typeface="Calibri" panose="020F0502020204030204" pitchFamily="34" charset="0"/>
                <a:cs typeface="Calibri"/>
              </a:rPr>
              <a:t> to be a place </a:t>
            </a:r>
            <a:r>
              <a:rPr lang="en-GB" b="1">
                <a:latin typeface="Calibri"/>
                <a:ea typeface="Calibri" panose="020F0502020204030204" pitchFamily="34" charset="0"/>
                <a:cs typeface="Calibri"/>
              </a:rPr>
              <a:t>made up of strong, inclusive and connected communities</a:t>
            </a:r>
            <a:r>
              <a:rPr lang="en-GB">
                <a:latin typeface="Calibri"/>
                <a:ea typeface="Calibri" panose="020F0502020204030204" pitchFamily="34" charset="0"/>
                <a:cs typeface="Calibri"/>
              </a:rPr>
              <a:t>, where regardless of background, </a:t>
            </a:r>
            <a:r>
              <a:rPr lang="en-GB" b="1">
                <a:latin typeface="Calibri"/>
                <a:ea typeface="Calibri" panose="020F0502020204030204" pitchFamily="34" charset="0"/>
                <a:cs typeface="Calibri"/>
              </a:rPr>
              <a:t>people have fair and equal access to adult social care support </a:t>
            </a:r>
            <a:r>
              <a:rPr lang="en-GB">
                <a:latin typeface="Calibri"/>
                <a:ea typeface="Calibri" panose="020F0502020204030204" pitchFamily="34" charset="0"/>
                <a:cs typeface="Calibri"/>
              </a:rPr>
              <a:t>that </a:t>
            </a:r>
            <a:r>
              <a:rPr lang="en-GB" b="1">
                <a:latin typeface="Calibri"/>
                <a:ea typeface="Calibri" panose="020F0502020204030204" pitchFamily="34" charset="0"/>
                <a:cs typeface="Calibri"/>
              </a:rPr>
              <a:t>enables residents to live healthy, fulfilling and independent lives</a:t>
            </a:r>
            <a:r>
              <a:rPr lang="en-GB">
                <a:latin typeface="Calibri"/>
                <a:ea typeface="Calibri" panose="020F0502020204030204" pitchFamily="34" charset="0"/>
                <a:cs typeface="Calibri"/>
              </a:rPr>
              <a:t>.</a:t>
            </a:r>
            <a:endParaRPr lang="en-GB">
              <a:effectLst/>
              <a:latin typeface="Calibri"/>
              <a:ea typeface="Calibri" panose="020F050202020403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4017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/>
          <p:cNvGrpSpPr>
            <a:grpSpLocks/>
          </p:cNvGrpSpPr>
          <p:nvPr/>
        </p:nvGrpSpPr>
        <p:grpSpPr bwMode="auto">
          <a:xfrm>
            <a:off x="1695824" y="2669043"/>
            <a:ext cx="2471545" cy="1498896"/>
            <a:chOff x="820738" y="931863"/>
            <a:chExt cx="2986088" cy="1812926"/>
          </a:xfrm>
        </p:grpSpPr>
        <p:sp>
          <p:nvSpPr>
            <p:cNvPr id="25668" name="Freeform 5"/>
            <p:cNvSpPr>
              <a:spLocks/>
            </p:cNvSpPr>
            <p:nvPr/>
          </p:nvSpPr>
          <p:spPr bwMode="auto">
            <a:xfrm>
              <a:off x="820738" y="931863"/>
              <a:ext cx="1066800" cy="1812925"/>
            </a:xfrm>
            <a:custGeom>
              <a:avLst/>
              <a:gdLst>
                <a:gd name="T0" fmla="*/ 0 w 672"/>
                <a:gd name="T1" fmla="*/ 0 h 1142"/>
                <a:gd name="T2" fmla="*/ 0 w 672"/>
                <a:gd name="T3" fmla="*/ 1812925 h 1142"/>
                <a:gd name="T4" fmla="*/ 1066800 w 672"/>
                <a:gd name="T5" fmla="*/ 649288 h 1142"/>
                <a:gd name="T6" fmla="*/ 0 w 672"/>
                <a:gd name="T7" fmla="*/ 0 h 114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72" h="1142">
                  <a:moveTo>
                    <a:pt x="0" y="0"/>
                  </a:moveTo>
                  <a:lnTo>
                    <a:pt x="0" y="1142"/>
                  </a:lnTo>
                  <a:lnTo>
                    <a:pt x="672" y="4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+mn-ea"/>
                <a:cs typeface="+mn-cs"/>
              </a:endParaRPr>
            </a:p>
          </p:txBody>
        </p:sp>
        <p:sp>
          <p:nvSpPr>
            <p:cNvPr id="25669" name="Freeform 6"/>
            <p:cNvSpPr>
              <a:spLocks/>
            </p:cNvSpPr>
            <p:nvPr/>
          </p:nvSpPr>
          <p:spPr bwMode="auto">
            <a:xfrm>
              <a:off x="820738" y="931863"/>
              <a:ext cx="2986088" cy="1812925"/>
            </a:xfrm>
            <a:custGeom>
              <a:avLst/>
              <a:gdLst>
                <a:gd name="T0" fmla="*/ 0 w 1881"/>
                <a:gd name="T1" fmla="*/ 0 h 1142"/>
                <a:gd name="T2" fmla="*/ 1066800 w 1881"/>
                <a:gd name="T3" fmla="*/ 649288 h 1142"/>
                <a:gd name="T4" fmla="*/ 1066800 w 1881"/>
                <a:gd name="T5" fmla="*/ 649288 h 1142"/>
                <a:gd name="T6" fmla="*/ 2986088 w 1881"/>
                <a:gd name="T7" fmla="*/ 1812925 h 1142"/>
                <a:gd name="T8" fmla="*/ 2986088 w 1881"/>
                <a:gd name="T9" fmla="*/ 0 h 1142"/>
                <a:gd name="T10" fmla="*/ 0 w 1881"/>
                <a:gd name="T11" fmla="*/ 0 h 114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81" h="1142">
                  <a:moveTo>
                    <a:pt x="0" y="0"/>
                  </a:moveTo>
                  <a:lnTo>
                    <a:pt x="672" y="409"/>
                  </a:lnTo>
                  <a:lnTo>
                    <a:pt x="1881" y="1142"/>
                  </a:lnTo>
                  <a:lnTo>
                    <a:pt x="188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+mn-ea"/>
                <a:cs typeface="+mn-cs"/>
              </a:endParaRPr>
            </a:p>
          </p:txBody>
        </p:sp>
        <p:sp>
          <p:nvSpPr>
            <p:cNvPr id="25670" name="Freeform 7"/>
            <p:cNvSpPr>
              <a:spLocks/>
            </p:cNvSpPr>
            <p:nvPr/>
          </p:nvSpPr>
          <p:spPr bwMode="auto">
            <a:xfrm>
              <a:off x="820738" y="1581151"/>
              <a:ext cx="2986088" cy="1163638"/>
            </a:xfrm>
            <a:custGeom>
              <a:avLst/>
              <a:gdLst>
                <a:gd name="T0" fmla="*/ 0 w 1881"/>
                <a:gd name="T1" fmla="*/ 1163638 h 733"/>
                <a:gd name="T2" fmla="*/ 2986088 w 1881"/>
                <a:gd name="T3" fmla="*/ 1163638 h 733"/>
                <a:gd name="T4" fmla="*/ 1066800 w 1881"/>
                <a:gd name="T5" fmla="*/ 0 h 733"/>
                <a:gd name="T6" fmla="*/ 0 w 1881"/>
                <a:gd name="T7" fmla="*/ 1163638 h 7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81" h="733">
                  <a:moveTo>
                    <a:pt x="0" y="733"/>
                  </a:moveTo>
                  <a:lnTo>
                    <a:pt x="1881" y="733"/>
                  </a:lnTo>
                  <a:lnTo>
                    <a:pt x="672" y="0"/>
                  </a:lnTo>
                  <a:lnTo>
                    <a:pt x="0" y="733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+mn-ea"/>
                <a:cs typeface="+mn-cs"/>
              </a:endParaRPr>
            </a:p>
          </p:txBody>
        </p:sp>
        <p:sp>
          <p:nvSpPr>
            <p:cNvPr id="25671" name="Rectangle 8"/>
            <p:cNvSpPr>
              <a:spLocks noChangeArrowheads="1"/>
            </p:cNvSpPr>
            <p:nvPr/>
          </p:nvSpPr>
          <p:spPr bwMode="auto">
            <a:xfrm>
              <a:off x="1050925" y="1116013"/>
              <a:ext cx="2540000" cy="144462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2" name="Group 51"/>
          <p:cNvGrpSpPr>
            <a:grpSpLocks/>
          </p:cNvGrpSpPr>
          <p:nvPr/>
        </p:nvGrpSpPr>
        <p:grpSpPr bwMode="auto">
          <a:xfrm>
            <a:off x="4720747" y="2669044"/>
            <a:ext cx="2469728" cy="1498895"/>
            <a:chOff x="4605338" y="931863"/>
            <a:chExt cx="2986088" cy="1812926"/>
          </a:xfrm>
        </p:grpSpPr>
        <p:sp>
          <p:nvSpPr>
            <p:cNvPr id="25664" name="Freeform 9"/>
            <p:cNvSpPr>
              <a:spLocks/>
            </p:cNvSpPr>
            <p:nvPr/>
          </p:nvSpPr>
          <p:spPr bwMode="auto">
            <a:xfrm>
              <a:off x="4605338" y="931863"/>
              <a:ext cx="1066800" cy="1812925"/>
            </a:xfrm>
            <a:custGeom>
              <a:avLst/>
              <a:gdLst>
                <a:gd name="T0" fmla="*/ 0 w 672"/>
                <a:gd name="T1" fmla="*/ 0 h 1142"/>
                <a:gd name="T2" fmla="*/ 0 w 672"/>
                <a:gd name="T3" fmla="*/ 1812925 h 1142"/>
                <a:gd name="T4" fmla="*/ 1066800 w 672"/>
                <a:gd name="T5" fmla="*/ 649288 h 1142"/>
                <a:gd name="T6" fmla="*/ 0 w 672"/>
                <a:gd name="T7" fmla="*/ 0 h 114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72" h="1142">
                  <a:moveTo>
                    <a:pt x="0" y="0"/>
                  </a:moveTo>
                  <a:lnTo>
                    <a:pt x="0" y="1142"/>
                  </a:lnTo>
                  <a:lnTo>
                    <a:pt x="672" y="4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+mn-ea"/>
                <a:cs typeface="+mn-cs"/>
              </a:endParaRPr>
            </a:p>
          </p:txBody>
        </p:sp>
        <p:sp>
          <p:nvSpPr>
            <p:cNvPr id="25665" name="Freeform 10"/>
            <p:cNvSpPr>
              <a:spLocks/>
            </p:cNvSpPr>
            <p:nvPr/>
          </p:nvSpPr>
          <p:spPr bwMode="auto">
            <a:xfrm>
              <a:off x="4605338" y="931863"/>
              <a:ext cx="2986088" cy="1812925"/>
            </a:xfrm>
            <a:custGeom>
              <a:avLst/>
              <a:gdLst>
                <a:gd name="T0" fmla="*/ 0 w 1881"/>
                <a:gd name="T1" fmla="*/ 0 h 1142"/>
                <a:gd name="T2" fmla="*/ 1066800 w 1881"/>
                <a:gd name="T3" fmla="*/ 649288 h 1142"/>
                <a:gd name="T4" fmla="*/ 1066800 w 1881"/>
                <a:gd name="T5" fmla="*/ 649288 h 1142"/>
                <a:gd name="T6" fmla="*/ 2986088 w 1881"/>
                <a:gd name="T7" fmla="*/ 1812925 h 1142"/>
                <a:gd name="T8" fmla="*/ 2986088 w 1881"/>
                <a:gd name="T9" fmla="*/ 0 h 1142"/>
                <a:gd name="T10" fmla="*/ 0 w 1881"/>
                <a:gd name="T11" fmla="*/ 0 h 114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81" h="1142">
                  <a:moveTo>
                    <a:pt x="0" y="0"/>
                  </a:moveTo>
                  <a:lnTo>
                    <a:pt x="672" y="409"/>
                  </a:lnTo>
                  <a:lnTo>
                    <a:pt x="1881" y="1142"/>
                  </a:lnTo>
                  <a:lnTo>
                    <a:pt x="188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+mn-ea"/>
                <a:cs typeface="+mn-cs"/>
              </a:endParaRPr>
            </a:p>
          </p:txBody>
        </p:sp>
        <p:sp>
          <p:nvSpPr>
            <p:cNvPr id="25666" name="Freeform 11"/>
            <p:cNvSpPr>
              <a:spLocks/>
            </p:cNvSpPr>
            <p:nvPr/>
          </p:nvSpPr>
          <p:spPr bwMode="auto">
            <a:xfrm>
              <a:off x="4605338" y="1581151"/>
              <a:ext cx="2986088" cy="1163638"/>
            </a:xfrm>
            <a:custGeom>
              <a:avLst/>
              <a:gdLst>
                <a:gd name="T0" fmla="*/ 0 w 1881"/>
                <a:gd name="T1" fmla="*/ 1163638 h 733"/>
                <a:gd name="T2" fmla="*/ 2986088 w 1881"/>
                <a:gd name="T3" fmla="*/ 1163638 h 733"/>
                <a:gd name="T4" fmla="*/ 1066800 w 1881"/>
                <a:gd name="T5" fmla="*/ 0 h 733"/>
                <a:gd name="T6" fmla="*/ 0 w 1881"/>
                <a:gd name="T7" fmla="*/ 1163638 h 7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81" h="733">
                  <a:moveTo>
                    <a:pt x="0" y="733"/>
                  </a:moveTo>
                  <a:lnTo>
                    <a:pt x="1881" y="733"/>
                  </a:lnTo>
                  <a:lnTo>
                    <a:pt x="672" y="0"/>
                  </a:lnTo>
                  <a:lnTo>
                    <a:pt x="0" y="733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+mn-ea"/>
                <a:cs typeface="+mn-cs"/>
              </a:endParaRPr>
            </a:p>
          </p:txBody>
        </p:sp>
        <p:sp>
          <p:nvSpPr>
            <p:cNvPr id="25667" name="Rectangle 12"/>
            <p:cNvSpPr>
              <a:spLocks noChangeArrowheads="1"/>
            </p:cNvSpPr>
            <p:nvPr/>
          </p:nvSpPr>
          <p:spPr bwMode="auto">
            <a:xfrm>
              <a:off x="4827588" y="1116013"/>
              <a:ext cx="2541588" cy="144462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4" name="Group 53"/>
          <p:cNvGrpSpPr>
            <a:grpSpLocks/>
          </p:cNvGrpSpPr>
          <p:nvPr/>
        </p:nvGrpSpPr>
        <p:grpSpPr bwMode="auto">
          <a:xfrm>
            <a:off x="7768324" y="2669044"/>
            <a:ext cx="2469730" cy="1498895"/>
            <a:chOff x="8389938" y="931863"/>
            <a:chExt cx="2984500" cy="1812926"/>
          </a:xfrm>
        </p:grpSpPr>
        <p:sp>
          <p:nvSpPr>
            <p:cNvPr id="25660" name="Freeform 13"/>
            <p:cNvSpPr>
              <a:spLocks/>
            </p:cNvSpPr>
            <p:nvPr/>
          </p:nvSpPr>
          <p:spPr bwMode="auto">
            <a:xfrm>
              <a:off x="8389938" y="931863"/>
              <a:ext cx="1066800" cy="1812925"/>
            </a:xfrm>
            <a:custGeom>
              <a:avLst/>
              <a:gdLst>
                <a:gd name="T0" fmla="*/ 0 w 672"/>
                <a:gd name="T1" fmla="*/ 0 h 1142"/>
                <a:gd name="T2" fmla="*/ 0 w 672"/>
                <a:gd name="T3" fmla="*/ 1812925 h 1142"/>
                <a:gd name="T4" fmla="*/ 1066800 w 672"/>
                <a:gd name="T5" fmla="*/ 649288 h 1142"/>
                <a:gd name="T6" fmla="*/ 0 w 672"/>
                <a:gd name="T7" fmla="*/ 0 h 114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72" h="1142">
                  <a:moveTo>
                    <a:pt x="0" y="0"/>
                  </a:moveTo>
                  <a:lnTo>
                    <a:pt x="0" y="1142"/>
                  </a:lnTo>
                  <a:lnTo>
                    <a:pt x="672" y="4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+mn-ea"/>
                <a:cs typeface="+mn-cs"/>
              </a:endParaRPr>
            </a:p>
          </p:txBody>
        </p:sp>
        <p:sp>
          <p:nvSpPr>
            <p:cNvPr id="25661" name="Freeform 14"/>
            <p:cNvSpPr>
              <a:spLocks/>
            </p:cNvSpPr>
            <p:nvPr/>
          </p:nvSpPr>
          <p:spPr bwMode="auto">
            <a:xfrm>
              <a:off x="8389938" y="931863"/>
              <a:ext cx="2984500" cy="1812925"/>
            </a:xfrm>
            <a:custGeom>
              <a:avLst/>
              <a:gdLst>
                <a:gd name="T0" fmla="*/ 0 w 1880"/>
                <a:gd name="T1" fmla="*/ 0 h 1142"/>
                <a:gd name="T2" fmla="*/ 1066800 w 1880"/>
                <a:gd name="T3" fmla="*/ 649288 h 1142"/>
                <a:gd name="T4" fmla="*/ 1066800 w 1880"/>
                <a:gd name="T5" fmla="*/ 649288 h 1142"/>
                <a:gd name="T6" fmla="*/ 2984500 w 1880"/>
                <a:gd name="T7" fmla="*/ 1812925 h 1142"/>
                <a:gd name="T8" fmla="*/ 2984500 w 1880"/>
                <a:gd name="T9" fmla="*/ 0 h 1142"/>
                <a:gd name="T10" fmla="*/ 0 w 1880"/>
                <a:gd name="T11" fmla="*/ 0 h 114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80" h="1142">
                  <a:moveTo>
                    <a:pt x="0" y="0"/>
                  </a:moveTo>
                  <a:lnTo>
                    <a:pt x="672" y="409"/>
                  </a:lnTo>
                  <a:lnTo>
                    <a:pt x="1880" y="1142"/>
                  </a:lnTo>
                  <a:lnTo>
                    <a:pt x="188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+mn-ea"/>
                <a:cs typeface="+mn-cs"/>
              </a:endParaRPr>
            </a:p>
          </p:txBody>
        </p:sp>
        <p:sp>
          <p:nvSpPr>
            <p:cNvPr id="25662" name="Freeform 15"/>
            <p:cNvSpPr>
              <a:spLocks/>
            </p:cNvSpPr>
            <p:nvPr/>
          </p:nvSpPr>
          <p:spPr bwMode="auto">
            <a:xfrm>
              <a:off x="8389938" y="1581151"/>
              <a:ext cx="2984500" cy="1163638"/>
            </a:xfrm>
            <a:custGeom>
              <a:avLst/>
              <a:gdLst>
                <a:gd name="T0" fmla="*/ 0 w 1880"/>
                <a:gd name="T1" fmla="*/ 1163638 h 733"/>
                <a:gd name="T2" fmla="*/ 2984500 w 1880"/>
                <a:gd name="T3" fmla="*/ 1163638 h 733"/>
                <a:gd name="T4" fmla="*/ 1066800 w 1880"/>
                <a:gd name="T5" fmla="*/ 0 h 733"/>
                <a:gd name="T6" fmla="*/ 0 w 1880"/>
                <a:gd name="T7" fmla="*/ 1163638 h 7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80" h="733">
                  <a:moveTo>
                    <a:pt x="0" y="733"/>
                  </a:moveTo>
                  <a:lnTo>
                    <a:pt x="1880" y="733"/>
                  </a:lnTo>
                  <a:lnTo>
                    <a:pt x="672" y="0"/>
                  </a:lnTo>
                  <a:lnTo>
                    <a:pt x="0" y="73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+mn-ea"/>
                <a:cs typeface="+mn-cs"/>
              </a:endParaRPr>
            </a:p>
          </p:txBody>
        </p:sp>
        <p:sp>
          <p:nvSpPr>
            <p:cNvPr id="25663" name="Rectangle 16"/>
            <p:cNvSpPr>
              <a:spLocks noChangeArrowheads="1"/>
            </p:cNvSpPr>
            <p:nvPr/>
          </p:nvSpPr>
          <p:spPr bwMode="auto">
            <a:xfrm>
              <a:off x="8605838" y="1116013"/>
              <a:ext cx="2540000" cy="144462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707826" y="4801879"/>
            <a:ext cx="2471545" cy="1498896"/>
            <a:chOff x="2278743" y="4825419"/>
            <a:chExt cx="2161025" cy="1312009"/>
          </a:xfrm>
        </p:grpSpPr>
        <p:sp>
          <p:nvSpPr>
            <p:cNvPr id="25655" name="Freeform 19"/>
            <p:cNvSpPr>
              <a:spLocks/>
            </p:cNvSpPr>
            <p:nvPr/>
          </p:nvSpPr>
          <p:spPr bwMode="auto">
            <a:xfrm>
              <a:off x="2278743" y="5295306"/>
              <a:ext cx="2161025" cy="842122"/>
            </a:xfrm>
            <a:custGeom>
              <a:avLst/>
              <a:gdLst>
                <a:gd name="T0" fmla="*/ 0 w 1881"/>
                <a:gd name="T1" fmla="*/ 842122 h 733"/>
                <a:gd name="T2" fmla="*/ 2161025 w 1881"/>
                <a:gd name="T3" fmla="*/ 842122 h 733"/>
                <a:gd name="T4" fmla="*/ 772041 w 1881"/>
                <a:gd name="T5" fmla="*/ 0 h 733"/>
                <a:gd name="T6" fmla="*/ 0 w 1881"/>
                <a:gd name="T7" fmla="*/ 842122 h 7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81" h="733">
                  <a:moveTo>
                    <a:pt x="0" y="733"/>
                  </a:moveTo>
                  <a:lnTo>
                    <a:pt x="1881" y="733"/>
                  </a:lnTo>
                  <a:lnTo>
                    <a:pt x="672" y="0"/>
                  </a:lnTo>
                  <a:lnTo>
                    <a:pt x="0" y="73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+mn-ea"/>
                <a:cs typeface="+mn-cs"/>
              </a:endParaRPr>
            </a:p>
          </p:txBody>
        </p:sp>
        <p:grpSp>
          <p:nvGrpSpPr>
            <p:cNvPr id="25656" name="Group 58"/>
            <p:cNvGrpSpPr>
              <a:grpSpLocks/>
            </p:cNvGrpSpPr>
            <p:nvPr/>
          </p:nvGrpSpPr>
          <p:grpSpPr bwMode="auto">
            <a:xfrm>
              <a:off x="2278743" y="4825419"/>
              <a:ext cx="2161025" cy="1312009"/>
              <a:chOff x="820738" y="4114801"/>
              <a:chExt cx="2986088" cy="1812925"/>
            </a:xfrm>
          </p:grpSpPr>
          <p:sp>
            <p:nvSpPr>
              <p:cNvPr id="25657" name="Freeform 17"/>
              <p:cNvSpPr>
                <a:spLocks/>
              </p:cNvSpPr>
              <p:nvPr/>
            </p:nvSpPr>
            <p:spPr bwMode="auto">
              <a:xfrm>
                <a:off x="820738" y="4114801"/>
                <a:ext cx="1066800" cy="1812925"/>
              </a:xfrm>
              <a:custGeom>
                <a:avLst/>
                <a:gdLst>
                  <a:gd name="T0" fmla="*/ 0 w 672"/>
                  <a:gd name="T1" fmla="*/ 0 h 1142"/>
                  <a:gd name="T2" fmla="*/ 0 w 672"/>
                  <a:gd name="T3" fmla="*/ 1812925 h 1142"/>
                  <a:gd name="T4" fmla="*/ 1066800 w 672"/>
                  <a:gd name="T5" fmla="*/ 649288 h 1142"/>
                  <a:gd name="T6" fmla="*/ 0 w 672"/>
                  <a:gd name="T7" fmla="*/ 0 h 114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72" h="1142">
                    <a:moveTo>
                      <a:pt x="0" y="0"/>
                    </a:moveTo>
                    <a:lnTo>
                      <a:pt x="0" y="1142"/>
                    </a:lnTo>
                    <a:lnTo>
                      <a:pt x="672" y="4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8" name="Freeform 18"/>
              <p:cNvSpPr>
                <a:spLocks/>
              </p:cNvSpPr>
              <p:nvPr/>
            </p:nvSpPr>
            <p:spPr bwMode="auto">
              <a:xfrm>
                <a:off x="820738" y="4114801"/>
                <a:ext cx="2986088" cy="1812925"/>
              </a:xfrm>
              <a:custGeom>
                <a:avLst/>
                <a:gdLst>
                  <a:gd name="T0" fmla="*/ 0 w 1881"/>
                  <a:gd name="T1" fmla="*/ 0 h 1142"/>
                  <a:gd name="T2" fmla="*/ 672 w 1881"/>
                  <a:gd name="T3" fmla="*/ 409 h 1142"/>
                  <a:gd name="T4" fmla="*/ 672 w 1881"/>
                  <a:gd name="T5" fmla="*/ 409 h 1142"/>
                  <a:gd name="T6" fmla="*/ 1881 w 1881"/>
                  <a:gd name="T7" fmla="*/ 1142 h 1142"/>
                  <a:gd name="T8" fmla="*/ 1881 w 1881"/>
                  <a:gd name="T9" fmla="*/ 0 h 1142"/>
                  <a:gd name="T10" fmla="*/ 0 w 1881"/>
                  <a:gd name="T11" fmla="*/ 0 h 1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81" h="1142">
                    <a:moveTo>
                      <a:pt x="0" y="0"/>
                    </a:moveTo>
                    <a:lnTo>
                      <a:pt x="672" y="409"/>
                    </a:lnTo>
                    <a:lnTo>
                      <a:pt x="672" y="409"/>
                    </a:lnTo>
                    <a:lnTo>
                      <a:pt x="1881" y="1142"/>
                    </a:lnTo>
                    <a:lnTo>
                      <a:pt x="188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25659" name="Rectangle 20"/>
              <p:cNvSpPr>
                <a:spLocks noChangeArrowheads="1"/>
              </p:cNvSpPr>
              <p:nvPr/>
            </p:nvSpPr>
            <p:spPr bwMode="auto">
              <a:xfrm>
                <a:off x="1050925" y="4302126"/>
                <a:ext cx="2540000" cy="1441450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Open Sans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Open Sans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Open Sans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Open Sans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Open Sans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7" name="Group 56"/>
          <p:cNvGrpSpPr>
            <a:grpSpLocks/>
          </p:cNvGrpSpPr>
          <p:nvPr/>
        </p:nvGrpSpPr>
        <p:grpSpPr bwMode="auto">
          <a:xfrm>
            <a:off x="4720747" y="4814727"/>
            <a:ext cx="2469727" cy="1498894"/>
            <a:chOff x="4605338" y="4114801"/>
            <a:chExt cx="2986088" cy="1812925"/>
          </a:xfrm>
        </p:grpSpPr>
        <p:sp>
          <p:nvSpPr>
            <p:cNvPr id="25651" name="Freeform 21"/>
            <p:cNvSpPr>
              <a:spLocks/>
            </p:cNvSpPr>
            <p:nvPr/>
          </p:nvSpPr>
          <p:spPr bwMode="auto">
            <a:xfrm>
              <a:off x="4605338" y="4114801"/>
              <a:ext cx="1066800" cy="1812925"/>
            </a:xfrm>
            <a:custGeom>
              <a:avLst/>
              <a:gdLst>
                <a:gd name="T0" fmla="*/ 0 w 672"/>
                <a:gd name="T1" fmla="*/ 0 h 1142"/>
                <a:gd name="T2" fmla="*/ 0 w 672"/>
                <a:gd name="T3" fmla="*/ 1812925 h 1142"/>
                <a:gd name="T4" fmla="*/ 1066800 w 672"/>
                <a:gd name="T5" fmla="*/ 649288 h 1142"/>
                <a:gd name="T6" fmla="*/ 0 w 672"/>
                <a:gd name="T7" fmla="*/ 0 h 114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72" h="1142">
                  <a:moveTo>
                    <a:pt x="0" y="0"/>
                  </a:moveTo>
                  <a:lnTo>
                    <a:pt x="0" y="1142"/>
                  </a:lnTo>
                  <a:lnTo>
                    <a:pt x="672" y="4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+mn-ea"/>
                <a:cs typeface="+mn-cs"/>
              </a:endParaRPr>
            </a:p>
          </p:txBody>
        </p:sp>
        <p:sp>
          <p:nvSpPr>
            <p:cNvPr id="25652" name="Freeform 22"/>
            <p:cNvSpPr>
              <a:spLocks/>
            </p:cNvSpPr>
            <p:nvPr/>
          </p:nvSpPr>
          <p:spPr bwMode="auto">
            <a:xfrm>
              <a:off x="4605338" y="4114801"/>
              <a:ext cx="2986088" cy="1812925"/>
            </a:xfrm>
            <a:custGeom>
              <a:avLst/>
              <a:gdLst>
                <a:gd name="T0" fmla="*/ 0 w 1881"/>
                <a:gd name="T1" fmla="*/ 0 h 1142"/>
                <a:gd name="T2" fmla="*/ 1066800 w 1881"/>
                <a:gd name="T3" fmla="*/ 649288 h 1142"/>
                <a:gd name="T4" fmla="*/ 1066800 w 1881"/>
                <a:gd name="T5" fmla="*/ 649288 h 1142"/>
                <a:gd name="T6" fmla="*/ 2986088 w 1881"/>
                <a:gd name="T7" fmla="*/ 1812925 h 1142"/>
                <a:gd name="T8" fmla="*/ 2986088 w 1881"/>
                <a:gd name="T9" fmla="*/ 0 h 1142"/>
                <a:gd name="T10" fmla="*/ 0 w 1881"/>
                <a:gd name="T11" fmla="*/ 0 h 114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81" h="1142">
                  <a:moveTo>
                    <a:pt x="0" y="0"/>
                  </a:moveTo>
                  <a:lnTo>
                    <a:pt x="672" y="409"/>
                  </a:lnTo>
                  <a:lnTo>
                    <a:pt x="1881" y="1142"/>
                  </a:lnTo>
                  <a:lnTo>
                    <a:pt x="188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+mn-ea"/>
                <a:cs typeface="+mn-cs"/>
              </a:endParaRPr>
            </a:p>
          </p:txBody>
        </p:sp>
        <p:sp>
          <p:nvSpPr>
            <p:cNvPr id="25653" name="Freeform 23"/>
            <p:cNvSpPr>
              <a:spLocks/>
            </p:cNvSpPr>
            <p:nvPr/>
          </p:nvSpPr>
          <p:spPr bwMode="auto">
            <a:xfrm>
              <a:off x="4605338" y="4764088"/>
              <a:ext cx="2986088" cy="1163638"/>
            </a:xfrm>
            <a:custGeom>
              <a:avLst/>
              <a:gdLst>
                <a:gd name="T0" fmla="*/ 0 w 1881"/>
                <a:gd name="T1" fmla="*/ 1163638 h 733"/>
                <a:gd name="T2" fmla="*/ 2986088 w 1881"/>
                <a:gd name="T3" fmla="*/ 1163638 h 733"/>
                <a:gd name="T4" fmla="*/ 1066800 w 1881"/>
                <a:gd name="T5" fmla="*/ 0 h 733"/>
                <a:gd name="T6" fmla="*/ 0 w 1881"/>
                <a:gd name="T7" fmla="*/ 1163638 h 7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81" h="733">
                  <a:moveTo>
                    <a:pt x="0" y="733"/>
                  </a:moveTo>
                  <a:lnTo>
                    <a:pt x="1881" y="733"/>
                  </a:lnTo>
                  <a:lnTo>
                    <a:pt x="672" y="0"/>
                  </a:lnTo>
                  <a:lnTo>
                    <a:pt x="0" y="733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+mn-ea"/>
                <a:cs typeface="+mn-cs"/>
              </a:endParaRPr>
            </a:p>
          </p:txBody>
        </p:sp>
        <p:sp>
          <p:nvSpPr>
            <p:cNvPr id="25654" name="Rectangle 24"/>
            <p:cNvSpPr>
              <a:spLocks noChangeArrowheads="1"/>
            </p:cNvSpPr>
            <p:nvPr/>
          </p:nvSpPr>
          <p:spPr bwMode="auto">
            <a:xfrm>
              <a:off x="4827588" y="4302126"/>
              <a:ext cx="2541588" cy="144145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5" name="Group 54"/>
          <p:cNvGrpSpPr>
            <a:grpSpLocks/>
          </p:cNvGrpSpPr>
          <p:nvPr/>
        </p:nvGrpSpPr>
        <p:grpSpPr bwMode="auto">
          <a:xfrm>
            <a:off x="7768324" y="4814727"/>
            <a:ext cx="2469730" cy="1498895"/>
            <a:chOff x="8389938" y="4114801"/>
            <a:chExt cx="2984500" cy="1812925"/>
          </a:xfrm>
        </p:grpSpPr>
        <p:sp>
          <p:nvSpPr>
            <p:cNvPr id="25" name="Freeform 25"/>
            <p:cNvSpPr>
              <a:spLocks/>
            </p:cNvSpPr>
            <p:nvPr/>
          </p:nvSpPr>
          <p:spPr bwMode="auto">
            <a:xfrm>
              <a:off x="8389938" y="4114801"/>
              <a:ext cx="1065736" cy="1812925"/>
            </a:xfrm>
            <a:custGeom>
              <a:avLst/>
              <a:gdLst>
                <a:gd name="T0" fmla="*/ 0 w 672"/>
                <a:gd name="T1" fmla="*/ 0 h 1142"/>
                <a:gd name="T2" fmla="*/ 0 w 672"/>
                <a:gd name="T3" fmla="*/ 1142 h 1142"/>
                <a:gd name="T4" fmla="*/ 672 w 672"/>
                <a:gd name="T5" fmla="*/ 409 h 1142"/>
                <a:gd name="T6" fmla="*/ 0 w 672"/>
                <a:gd name="T7" fmla="*/ 0 h 1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2" h="1142">
                  <a:moveTo>
                    <a:pt x="0" y="0"/>
                  </a:moveTo>
                  <a:lnTo>
                    <a:pt x="0" y="1142"/>
                  </a:lnTo>
                  <a:lnTo>
                    <a:pt x="672" y="4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auto">
            <a:xfrm>
              <a:off x="8389938" y="4114801"/>
              <a:ext cx="2984500" cy="1812925"/>
            </a:xfrm>
            <a:custGeom>
              <a:avLst/>
              <a:gdLst>
                <a:gd name="T0" fmla="*/ 0 w 1880"/>
                <a:gd name="T1" fmla="*/ 0 h 1142"/>
                <a:gd name="T2" fmla="*/ 672 w 1880"/>
                <a:gd name="T3" fmla="*/ 409 h 1142"/>
                <a:gd name="T4" fmla="*/ 672 w 1880"/>
                <a:gd name="T5" fmla="*/ 409 h 1142"/>
                <a:gd name="T6" fmla="*/ 1880 w 1880"/>
                <a:gd name="T7" fmla="*/ 1142 h 1142"/>
                <a:gd name="T8" fmla="*/ 1880 w 1880"/>
                <a:gd name="T9" fmla="*/ 0 h 1142"/>
                <a:gd name="T10" fmla="*/ 0 w 1880"/>
                <a:gd name="T11" fmla="*/ 0 h 1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80" h="1142">
                  <a:moveTo>
                    <a:pt x="0" y="0"/>
                  </a:moveTo>
                  <a:lnTo>
                    <a:pt x="672" y="409"/>
                  </a:lnTo>
                  <a:lnTo>
                    <a:pt x="672" y="409"/>
                  </a:lnTo>
                  <a:lnTo>
                    <a:pt x="1880" y="1142"/>
                  </a:lnTo>
                  <a:lnTo>
                    <a:pt x="188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auto">
            <a:xfrm>
              <a:off x="8389938" y="4764469"/>
              <a:ext cx="2984500" cy="1163257"/>
            </a:xfrm>
            <a:custGeom>
              <a:avLst/>
              <a:gdLst>
                <a:gd name="T0" fmla="*/ 0 w 1880"/>
                <a:gd name="T1" fmla="*/ 733 h 733"/>
                <a:gd name="T2" fmla="*/ 1880 w 1880"/>
                <a:gd name="T3" fmla="*/ 733 h 733"/>
                <a:gd name="T4" fmla="*/ 672 w 1880"/>
                <a:gd name="T5" fmla="*/ 0 h 733"/>
                <a:gd name="T6" fmla="*/ 0 w 1880"/>
                <a:gd name="T7" fmla="*/ 73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0" h="733">
                  <a:moveTo>
                    <a:pt x="0" y="733"/>
                  </a:moveTo>
                  <a:lnTo>
                    <a:pt x="1880" y="733"/>
                  </a:lnTo>
                  <a:lnTo>
                    <a:pt x="672" y="0"/>
                  </a:lnTo>
                  <a:lnTo>
                    <a:pt x="0" y="73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5650" name="Rectangle 28"/>
            <p:cNvSpPr>
              <a:spLocks noChangeArrowheads="1"/>
            </p:cNvSpPr>
            <p:nvPr/>
          </p:nvSpPr>
          <p:spPr bwMode="auto">
            <a:xfrm>
              <a:off x="8605838" y="4302126"/>
              <a:ext cx="2540000" cy="144145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+mn-ea"/>
                <a:cs typeface="+mn-cs"/>
              </a:endParaRPr>
            </a:p>
          </p:txBody>
        </p:sp>
      </p:grpSp>
      <p:sp>
        <p:nvSpPr>
          <p:cNvPr id="25608" name="Freeform 29"/>
          <p:cNvSpPr>
            <a:spLocks/>
          </p:cNvSpPr>
          <p:nvPr/>
        </p:nvSpPr>
        <p:spPr bwMode="auto">
          <a:xfrm>
            <a:off x="4518712" y="3512301"/>
            <a:ext cx="395287" cy="0"/>
          </a:xfrm>
          <a:custGeom>
            <a:avLst/>
            <a:gdLst>
              <a:gd name="T0" fmla="*/ 0 w 345"/>
              <a:gd name="T1" fmla="*/ 396361 w 345"/>
              <a:gd name="T2" fmla="*/ 0 w 345"/>
              <a:gd name="T3" fmla="*/ 0 60000 65536"/>
              <a:gd name="T4" fmla="*/ 0 60000 65536"/>
              <a:gd name="T5" fmla="*/ 0 60000 65536"/>
            </a:gdLst>
            <a:ahLst/>
            <a:cxnLst>
              <a:cxn ang="T3">
                <a:pos x="T0" y="0"/>
              </a:cxn>
              <a:cxn ang="T4">
                <a:pos x="T1" y="0"/>
              </a:cxn>
              <a:cxn ang="T5">
                <a:pos x="T2" y="0"/>
              </a:cxn>
            </a:cxnLst>
            <a:rect l="0" t="0" r="r" b="b"/>
            <a:pathLst>
              <a:path w="345">
                <a:moveTo>
                  <a:pt x="0" y="0"/>
                </a:moveTo>
                <a:lnTo>
                  <a:pt x="345" y="0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itchFamily="34" charset="0"/>
              <a:ea typeface="+mn-ea"/>
              <a:cs typeface="+mn-cs"/>
            </a:endParaRPr>
          </a:p>
        </p:txBody>
      </p:sp>
      <p:sp>
        <p:nvSpPr>
          <p:cNvPr id="25609" name="Line 30"/>
          <p:cNvSpPr>
            <a:spLocks noChangeShapeType="1"/>
          </p:cNvSpPr>
          <p:nvPr/>
        </p:nvSpPr>
        <p:spPr bwMode="auto">
          <a:xfrm>
            <a:off x="4518712" y="3512301"/>
            <a:ext cx="395287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itchFamily="34" charset="0"/>
              <a:ea typeface="+mn-ea"/>
              <a:cs typeface="+mn-cs"/>
            </a:endParaRPr>
          </a:p>
        </p:txBody>
      </p:sp>
      <p:grpSp>
        <p:nvGrpSpPr>
          <p:cNvPr id="50" name="Group 49"/>
          <p:cNvGrpSpPr>
            <a:grpSpLocks/>
          </p:cNvGrpSpPr>
          <p:nvPr/>
        </p:nvGrpSpPr>
        <p:grpSpPr bwMode="auto">
          <a:xfrm>
            <a:off x="4263510" y="3428881"/>
            <a:ext cx="395287" cy="158750"/>
            <a:chOff x="3898900" y="1730376"/>
            <a:chExt cx="547688" cy="219075"/>
          </a:xfrm>
        </p:grpSpPr>
        <p:sp>
          <p:nvSpPr>
            <p:cNvPr id="25645" name="Line 31"/>
            <p:cNvSpPr>
              <a:spLocks noChangeShapeType="1"/>
            </p:cNvSpPr>
            <p:nvPr/>
          </p:nvSpPr>
          <p:spPr bwMode="auto">
            <a:xfrm>
              <a:off x="3898900" y="1838326"/>
              <a:ext cx="388938" cy="0"/>
            </a:xfrm>
            <a:prstGeom prst="line">
              <a:avLst/>
            </a:prstGeom>
            <a:noFill/>
            <a:ln w="44450">
              <a:solidFill>
                <a:srgbClr val="42424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+mn-ea"/>
                <a:cs typeface="+mn-cs"/>
              </a:endParaRPr>
            </a:p>
          </p:txBody>
        </p:sp>
        <p:sp>
          <p:nvSpPr>
            <p:cNvPr id="25646" name="Freeform 32"/>
            <p:cNvSpPr>
              <a:spLocks/>
            </p:cNvSpPr>
            <p:nvPr/>
          </p:nvSpPr>
          <p:spPr bwMode="auto">
            <a:xfrm>
              <a:off x="4254500" y="1730376"/>
              <a:ext cx="192088" cy="219075"/>
            </a:xfrm>
            <a:custGeom>
              <a:avLst/>
              <a:gdLst>
                <a:gd name="T0" fmla="*/ 0 w 121"/>
                <a:gd name="T1" fmla="*/ 219075 h 138"/>
                <a:gd name="T2" fmla="*/ 192088 w 121"/>
                <a:gd name="T3" fmla="*/ 107950 h 138"/>
                <a:gd name="T4" fmla="*/ 0 w 121"/>
                <a:gd name="T5" fmla="*/ 0 h 138"/>
                <a:gd name="T6" fmla="*/ 0 w 121"/>
                <a:gd name="T7" fmla="*/ 219075 h 1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1" h="138">
                  <a:moveTo>
                    <a:pt x="0" y="138"/>
                  </a:moveTo>
                  <a:lnTo>
                    <a:pt x="121" y="68"/>
                  </a:lnTo>
                  <a:lnTo>
                    <a:pt x="0" y="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+mn-ea"/>
                <a:cs typeface="+mn-cs"/>
              </a:endParaRPr>
            </a:p>
          </p:txBody>
        </p:sp>
      </p:grpSp>
      <p:sp>
        <p:nvSpPr>
          <p:cNvPr id="25611" name="Freeform 33"/>
          <p:cNvSpPr>
            <a:spLocks/>
          </p:cNvSpPr>
          <p:nvPr/>
        </p:nvSpPr>
        <p:spPr bwMode="auto">
          <a:xfrm>
            <a:off x="7280962" y="3512301"/>
            <a:ext cx="395287" cy="0"/>
          </a:xfrm>
          <a:custGeom>
            <a:avLst/>
            <a:gdLst>
              <a:gd name="T0" fmla="*/ 0 w 344"/>
              <a:gd name="T1" fmla="*/ 395211 w 344"/>
              <a:gd name="T2" fmla="*/ 0 w 344"/>
              <a:gd name="T3" fmla="*/ 0 60000 65536"/>
              <a:gd name="T4" fmla="*/ 0 60000 65536"/>
              <a:gd name="T5" fmla="*/ 0 60000 65536"/>
            </a:gdLst>
            <a:ahLst/>
            <a:cxnLst>
              <a:cxn ang="T3">
                <a:pos x="T0" y="0"/>
              </a:cxn>
              <a:cxn ang="T4">
                <a:pos x="T1" y="0"/>
              </a:cxn>
              <a:cxn ang="T5">
                <a:pos x="T2" y="0"/>
              </a:cxn>
            </a:cxnLst>
            <a:rect l="0" t="0" r="r" b="b"/>
            <a:pathLst>
              <a:path w="344">
                <a:moveTo>
                  <a:pt x="0" y="0"/>
                </a:moveTo>
                <a:lnTo>
                  <a:pt x="344" y="0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itchFamily="34" charset="0"/>
              <a:ea typeface="+mn-ea"/>
              <a:cs typeface="+mn-cs"/>
            </a:endParaRPr>
          </a:p>
        </p:txBody>
      </p:sp>
      <p:sp>
        <p:nvSpPr>
          <p:cNvPr id="25612" name="Line 34"/>
          <p:cNvSpPr>
            <a:spLocks noChangeShapeType="1"/>
          </p:cNvSpPr>
          <p:nvPr/>
        </p:nvSpPr>
        <p:spPr bwMode="auto">
          <a:xfrm>
            <a:off x="7280962" y="3512301"/>
            <a:ext cx="395287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itchFamily="34" charset="0"/>
              <a:ea typeface="+mn-ea"/>
              <a:cs typeface="+mn-cs"/>
            </a:endParaRPr>
          </a:p>
        </p:txBody>
      </p:sp>
      <p:grpSp>
        <p:nvGrpSpPr>
          <p:cNvPr id="53" name="Group 52"/>
          <p:cNvGrpSpPr>
            <a:grpSpLocks/>
          </p:cNvGrpSpPr>
          <p:nvPr/>
        </p:nvGrpSpPr>
        <p:grpSpPr bwMode="auto">
          <a:xfrm>
            <a:off x="7280962" y="3431339"/>
            <a:ext cx="395287" cy="161925"/>
            <a:chOff x="7716838" y="1727201"/>
            <a:chExt cx="546100" cy="222250"/>
          </a:xfrm>
        </p:grpSpPr>
        <p:sp>
          <p:nvSpPr>
            <p:cNvPr id="25643" name="Line 35"/>
            <p:cNvSpPr>
              <a:spLocks noChangeShapeType="1"/>
            </p:cNvSpPr>
            <p:nvPr/>
          </p:nvSpPr>
          <p:spPr bwMode="auto">
            <a:xfrm>
              <a:off x="7716838" y="1838326"/>
              <a:ext cx="387350" cy="0"/>
            </a:xfrm>
            <a:prstGeom prst="line">
              <a:avLst/>
            </a:prstGeom>
            <a:noFill/>
            <a:ln w="44450">
              <a:solidFill>
                <a:srgbClr val="42424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+mn-ea"/>
                <a:cs typeface="+mn-cs"/>
              </a:endParaRPr>
            </a:p>
          </p:txBody>
        </p:sp>
        <p:sp>
          <p:nvSpPr>
            <p:cNvPr id="25644" name="Freeform 36"/>
            <p:cNvSpPr>
              <a:spLocks/>
            </p:cNvSpPr>
            <p:nvPr/>
          </p:nvSpPr>
          <p:spPr bwMode="auto">
            <a:xfrm>
              <a:off x="8072438" y="1727201"/>
              <a:ext cx="190500" cy="222250"/>
            </a:xfrm>
            <a:custGeom>
              <a:avLst/>
              <a:gdLst>
                <a:gd name="T0" fmla="*/ 0 w 120"/>
                <a:gd name="T1" fmla="*/ 222250 h 140"/>
                <a:gd name="T2" fmla="*/ 190500 w 120"/>
                <a:gd name="T3" fmla="*/ 111125 h 140"/>
                <a:gd name="T4" fmla="*/ 0 w 120"/>
                <a:gd name="T5" fmla="*/ 0 h 140"/>
                <a:gd name="T6" fmla="*/ 0 w 120"/>
                <a:gd name="T7" fmla="*/ 222250 h 14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0" h="140">
                  <a:moveTo>
                    <a:pt x="0" y="140"/>
                  </a:moveTo>
                  <a:lnTo>
                    <a:pt x="120" y="70"/>
                  </a:lnTo>
                  <a:lnTo>
                    <a:pt x="0" y="0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+mn-ea"/>
                <a:cs typeface="+mn-cs"/>
              </a:endParaRPr>
            </a:p>
          </p:txBody>
        </p:sp>
      </p:grpSp>
      <p:sp>
        <p:nvSpPr>
          <p:cNvPr id="25614" name="Freeform 37"/>
          <p:cNvSpPr>
            <a:spLocks/>
          </p:cNvSpPr>
          <p:nvPr/>
        </p:nvSpPr>
        <p:spPr bwMode="auto">
          <a:xfrm>
            <a:off x="4531412" y="5471952"/>
            <a:ext cx="395287" cy="0"/>
          </a:xfrm>
          <a:custGeom>
            <a:avLst/>
            <a:gdLst>
              <a:gd name="T0" fmla="*/ 0 w 344"/>
              <a:gd name="T1" fmla="*/ 395211 w 344"/>
              <a:gd name="T2" fmla="*/ 0 w 344"/>
              <a:gd name="T3" fmla="*/ 0 60000 65536"/>
              <a:gd name="T4" fmla="*/ 0 60000 65536"/>
              <a:gd name="T5" fmla="*/ 0 60000 65536"/>
            </a:gdLst>
            <a:ahLst/>
            <a:cxnLst>
              <a:cxn ang="T3">
                <a:pos x="T0" y="0"/>
              </a:cxn>
              <a:cxn ang="T4">
                <a:pos x="T1" y="0"/>
              </a:cxn>
              <a:cxn ang="T5">
                <a:pos x="T2" y="0"/>
              </a:cxn>
            </a:cxnLst>
            <a:rect l="0" t="0" r="r" b="b"/>
            <a:pathLst>
              <a:path w="344">
                <a:moveTo>
                  <a:pt x="0" y="0"/>
                </a:moveTo>
                <a:lnTo>
                  <a:pt x="344" y="0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itchFamily="34" charset="0"/>
              <a:ea typeface="+mn-ea"/>
              <a:cs typeface="+mn-cs"/>
            </a:endParaRPr>
          </a:p>
        </p:txBody>
      </p:sp>
      <p:sp>
        <p:nvSpPr>
          <p:cNvPr id="25615" name="Line 38"/>
          <p:cNvSpPr>
            <a:spLocks noChangeShapeType="1"/>
          </p:cNvSpPr>
          <p:nvPr/>
        </p:nvSpPr>
        <p:spPr bwMode="auto">
          <a:xfrm>
            <a:off x="4531412" y="5471952"/>
            <a:ext cx="395287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itchFamily="34" charset="0"/>
              <a:ea typeface="+mn-ea"/>
              <a:cs typeface="+mn-cs"/>
            </a:endParaRPr>
          </a:p>
        </p:txBody>
      </p:sp>
      <p:grpSp>
        <p:nvGrpSpPr>
          <p:cNvPr id="60" name="Group 59"/>
          <p:cNvGrpSpPr>
            <a:grpSpLocks/>
          </p:cNvGrpSpPr>
          <p:nvPr/>
        </p:nvGrpSpPr>
        <p:grpSpPr bwMode="auto">
          <a:xfrm rot="10800000">
            <a:off x="4260333" y="5544002"/>
            <a:ext cx="395287" cy="158750"/>
            <a:chOff x="3917950" y="4913313"/>
            <a:chExt cx="546100" cy="219075"/>
          </a:xfrm>
        </p:grpSpPr>
        <p:sp>
          <p:nvSpPr>
            <p:cNvPr id="25641" name="Line 39"/>
            <p:cNvSpPr>
              <a:spLocks noChangeShapeType="1"/>
            </p:cNvSpPr>
            <p:nvPr/>
          </p:nvSpPr>
          <p:spPr bwMode="auto">
            <a:xfrm>
              <a:off x="3917950" y="5024438"/>
              <a:ext cx="385763" cy="0"/>
            </a:xfrm>
            <a:prstGeom prst="line">
              <a:avLst/>
            </a:prstGeom>
            <a:noFill/>
            <a:ln w="44450">
              <a:solidFill>
                <a:srgbClr val="42424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+mn-ea"/>
                <a:cs typeface="+mn-cs"/>
              </a:endParaRPr>
            </a:p>
          </p:txBody>
        </p:sp>
        <p:sp>
          <p:nvSpPr>
            <p:cNvPr id="25642" name="Freeform 40"/>
            <p:cNvSpPr>
              <a:spLocks/>
            </p:cNvSpPr>
            <p:nvPr/>
          </p:nvSpPr>
          <p:spPr bwMode="auto">
            <a:xfrm>
              <a:off x="4270375" y="4913313"/>
              <a:ext cx="193675" cy="219075"/>
            </a:xfrm>
            <a:custGeom>
              <a:avLst/>
              <a:gdLst>
                <a:gd name="T0" fmla="*/ 0 w 122"/>
                <a:gd name="T1" fmla="*/ 219075 h 138"/>
                <a:gd name="T2" fmla="*/ 193675 w 122"/>
                <a:gd name="T3" fmla="*/ 111125 h 138"/>
                <a:gd name="T4" fmla="*/ 0 w 122"/>
                <a:gd name="T5" fmla="*/ 0 h 138"/>
                <a:gd name="T6" fmla="*/ 0 w 122"/>
                <a:gd name="T7" fmla="*/ 219075 h 1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2" h="138">
                  <a:moveTo>
                    <a:pt x="0" y="138"/>
                  </a:moveTo>
                  <a:lnTo>
                    <a:pt x="122" y="70"/>
                  </a:lnTo>
                  <a:lnTo>
                    <a:pt x="0" y="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+mn-ea"/>
                <a:cs typeface="+mn-cs"/>
              </a:endParaRPr>
            </a:p>
          </p:txBody>
        </p:sp>
      </p:grpSp>
      <p:sp>
        <p:nvSpPr>
          <p:cNvPr id="25617" name="Freeform 41"/>
          <p:cNvSpPr>
            <a:spLocks/>
          </p:cNvSpPr>
          <p:nvPr/>
        </p:nvSpPr>
        <p:spPr bwMode="auto">
          <a:xfrm>
            <a:off x="7292074" y="5470365"/>
            <a:ext cx="395288" cy="0"/>
          </a:xfrm>
          <a:custGeom>
            <a:avLst/>
            <a:gdLst>
              <a:gd name="T0" fmla="*/ 0 w 344"/>
              <a:gd name="T1" fmla="*/ 395211 w 344"/>
              <a:gd name="T2" fmla="*/ 0 w 344"/>
              <a:gd name="T3" fmla="*/ 0 60000 65536"/>
              <a:gd name="T4" fmla="*/ 0 60000 65536"/>
              <a:gd name="T5" fmla="*/ 0 60000 65536"/>
            </a:gdLst>
            <a:ahLst/>
            <a:cxnLst>
              <a:cxn ang="T3">
                <a:pos x="T0" y="0"/>
              </a:cxn>
              <a:cxn ang="T4">
                <a:pos x="T1" y="0"/>
              </a:cxn>
              <a:cxn ang="T5">
                <a:pos x="T2" y="0"/>
              </a:cxn>
            </a:cxnLst>
            <a:rect l="0" t="0" r="r" b="b"/>
            <a:pathLst>
              <a:path w="344">
                <a:moveTo>
                  <a:pt x="0" y="0"/>
                </a:moveTo>
                <a:lnTo>
                  <a:pt x="344" y="0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itchFamily="34" charset="0"/>
              <a:ea typeface="+mn-ea"/>
              <a:cs typeface="+mn-cs"/>
            </a:endParaRPr>
          </a:p>
        </p:txBody>
      </p:sp>
      <p:sp>
        <p:nvSpPr>
          <p:cNvPr id="25618" name="Line 42"/>
          <p:cNvSpPr>
            <a:spLocks noChangeShapeType="1"/>
          </p:cNvSpPr>
          <p:nvPr/>
        </p:nvSpPr>
        <p:spPr bwMode="auto">
          <a:xfrm>
            <a:off x="7292074" y="5470365"/>
            <a:ext cx="395288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itchFamily="34" charset="0"/>
              <a:ea typeface="+mn-ea"/>
              <a:cs typeface="+mn-cs"/>
            </a:endParaRPr>
          </a:p>
        </p:txBody>
      </p:sp>
      <p:grpSp>
        <p:nvGrpSpPr>
          <p:cNvPr id="56" name="Group 55"/>
          <p:cNvGrpSpPr>
            <a:grpSpLocks/>
          </p:cNvGrpSpPr>
          <p:nvPr/>
        </p:nvGrpSpPr>
        <p:grpSpPr bwMode="auto">
          <a:xfrm rot="10800000">
            <a:off x="7280962" y="5495631"/>
            <a:ext cx="395288" cy="161925"/>
            <a:chOff x="7732713" y="4910138"/>
            <a:chExt cx="546100" cy="222250"/>
          </a:xfrm>
        </p:grpSpPr>
        <p:sp>
          <p:nvSpPr>
            <p:cNvPr id="25639" name="Line 43"/>
            <p:cNvSpPr>
              <a:spLocks noChangeShapeType="1"/>
            </p:cNvSpPr>
            <p:nvPr/>
          </p:nvSpPr>
          <p:spPr bwMode="auto">
            <a:xfrm>
              <a:off x="7732713" y="5021263"/>
              <a:ext cx="388938" cy="0"/>
            </a:xfrm>
            <a:prstGeom prst="line">
              <a:avLst/>
            </a:prstGeom>
            <a:noFill/>
            <a:ln w="44450">
              <a:solidFill>
                <a:srgbClr val="42424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+mn-ea"/>
                <a:cs typeface="+mn-cs"/>
              </a:endParaRPr>
            </a:p>
          </p:txBody>
        </p:sp>
        <p:sp>
          <p:nvSpPr>
            <p:cNvPr id="25640" name="Freeform 44"/>
            <p:cNvSpPr>
              <a:spLocks/>
            </p:cNvSpPr>
            <p:nvPr/>
          </p:nvSpPr>
          <p:spPr bwMode="auto">
            <a:xfrm>
              <a:off x="8088313" y="4910138"/>
              <a:ext cx="190500" cy="222250"/>
            </a:xfrm>
            <a:custGeom>
              <a:avLst/>
              <a:gdLst>
                <a:gd name="T0" fmla="*/ 0 w 120"/>
                <a:gd name="T1" fmla="*/ 222250 h 140"/>
                <a:gd name="T2" fmla="*/ 190500 w 120"/>
                <a:gd name="T3" fmla="*/ 111125 h 140"/>
                <a:gd name="T4" fmla="*/ 0 w 120"/>
                <a:gd name="T5" fmla="*/ 0 h 140"/>
                <a:gd name="T6" fmla="*/ 0 w 120"/>
                <a:gd name="T7" fmla="*/ 222250 h 14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0" h="140">
                  <a:moveTo>
                    <a:pt x="0" y="140"/>
                  </a:moveTo>
                  <a:lnTo>
                    <a:pt x="120" y="70"/>
                  </a:lnTo>
                  <a:lnTo>
                    <a:pt x="0" y="0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+mn-ea"/>
                <a:cs typeface="+mn-cs"/>
              </a:endParaRPr>
            </a:p>
          </p:txBody>
        </p:sp>
      </p:grpSp>
      <p:sp>
        <p:nvSpPr>
          <p:cNvPr id="25620" name="Freeform 46"/>
          <p:cNvSpPr>
            <a:spLocks/>
          </p:cNvSpPr>
          <p:nvPr/>
        </p:nvSpPr>
        <p:spPr bwMode="auto">
          <a:xfrm>
            <a:off x="3370949" y="4264776"/>
            <a:ext cx="5476875" cy="646113"/>
          </a:xfrm>
          <a:custGeom>
            <a:avLst/>
            <a:gdLst>
              <a:gd name="T0" fmla="*/ 5476665 w 4767"/>
              <a:gd name="T1" fmla="*/ 0 h 563"/>
              <a:gd name="T2" fmla="*/ 5476665 w 4767"/>
              <a:gd name="T3" fmla="*/ 348108 h 563"/>
              <a:gd name="T4" fmla="*/ 0 w 4767"/>
              <a:gd name="T5" fmla="*/ 348108 h 563"/>
              <a:gd name="T6" fmla="*/ 0 w 4767"/>
              <a:gd name="T7" fmla="*/ 646814 h 56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767" h="563">
                <a:moveTo>
                  <a:pt x="4767" y="0"/>
                </a:moveTo>
                <a:lnTo>
                  <a:pt x="4767" y="303"/>
                </a:lnTo>
                <a:lnTo>
                  <a:pt x="0" y="303"/>
                </a:lnTo>
                <a:lnTo>
                  <a:pt x="0" y="56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itchFamily="34" charset="0"/>
              <a:ea typeface="+mn-ea"/>
              <a:cs typeface="+mn-cs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087421" y="2931456"/>
            <a:ext cx="1587500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/>
            <a:r>
              <a:rPr lang="en-GB" sz="1400">
                <a:latin typeface="Calibri Light" panose="020F0302020204030204" pitchFamily="34" charset="0"/>
                <a:ea typeface="Tahoma"/>
                <a:cs typeface="Calibri Light" panose="020F0302020204030204" pitchFamily="34" charset="0"/>
              </a:rPr>
              <a:t>1. Listen to you and involve you in what we do and how we do it.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079320" y="2923413"/>
            <a:ext cx="180703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1400">
                <a:latin typeface="Calibri Light" panose="020F0302020204030204" pitchFamily="34" charset="0"/>
                <a:ea typeface="Tahoma"/>
                <a:cs typeface="Calibri Light" panose="020F0302020204030204" pitchFamily="34" charset="0"/>
              </a:rPr>
              <a:t>2. Work with you to strengthen your sense of safety, wellbeing and belonging.</a:t>
            </a:r>
            <a:r>
              <a:rPr lang="en-GB" sz="1400">
                <a:latin typeface="Tahoma"/>
                <a:ea typeface="Tahoma"/>
                <a:cs typeface="Tahoma"/>
              </a:rPr>
              <a:t> 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047595" y="4983786"/>
            <a:ext cx="1941076" cy="10926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300" dirty="0">
                <a:latin typeface="Calibri Light"/>
                <a:ea typeface="Tahoma"/>
                <a:cs typeface="Calibri Light"/>
              </a:rPr>
              <a:t>6. Help you to connect with the VCS and community groups and to continue supporting and learning from each other.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040459" y="5066948"/>
            <a:ext cx="183896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1400">
                <a:latin typeface="Calibri Light" panose="020F0302020204030204" pitchFamily="34" charset="0"/>
                <a:ea typeface="Tahoma"/>
                <a:cs typeface="Calibri Light" panose="020F0302020204030204" pitchFamily="34" charset="0"/>
              </a:rPr>
              <a:t>5. Improve the quality and consistency of services and celebrate success. </a:t>
            </a:r>
            <a:endParaRPr lang="en-US" sz="14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8126928" y="4991819"/>
            <a:ext cx="189902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1400">
                <a:latin typeface="Calibri Light" panose="020F0302020204030204" pitchFamily="34" charset="0"/>
                <a:ea typeface="Tahoma"/>
                <a:cs typeface="Calibri Light" panose="020F0302020204030204" pitchFamily="34" charset="0"/>
              </a:rPr>
              <a:t>4. Offer the right support at the right time, based on your strengths and what’s most important to you. </a:t>
            </a:r>
            <a:endParaRPr lang="en-GB" sz="14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9" name="Content Placeholder 3"/>
          <p:cNvSpPr>
            <a:spLocks noGrp="1"/>
          </p:cNvSpPr>
          <p:nvPr>
            <p:ph idx="1"/>
          </p:nvPr>
        </p:nvSpPr>
        <p:spPr>
          <a:xfrm>
            <a:off x="299632" y="1238598"/>
            <a:ext cx="11311955" cy="172337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endParaRPr lang="en-GB" sz="1800">
              <a:solidFill>
                <a:schemeClr val="bg2">
                  <a:lumMod val="25000"/>
                </a:schemeClr>
              </a:solidFill>
              <a:latin typeface="+mj-lt"/>
              <a:ea typeface="Tahoma"/>
              <a:cs typeface="Arial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bg2">
                    <a:lumMod val="25000"/>
                  </a:schemeClr>
                </a:solidFill>
                <a:latin typeface="+mj-lt"/>
                <a:ea typeface="Tahoma"/>
                <a:cs typeface="Arial"/>
              </a:rPr>
              <a:t>Coproduced with our residents, carers and staff, these principles</a:t>
            </a:r>
            <a:r>
              <a:rPr lang="en-GB" sz="1800">
                <a:latin typeface="+mj-lt"/>
                <a:ea typeface="Tahoma"/>
                <a:cs typeface="Arial"/>
              </a:rPr>
              <a:t> </a:t>
            </a:r>
            <a:r>
              <a:rPr lang="en-GB" sz="1800" b="1">
                <a:solidFill>
                  <a:schemeClr val="accent1"/>
                </a:solidFill>
                <a:latin typeface="+mj-lt"/>
                <a:ea typeface="Tahoma"/>
                <a:cs typeface="Arial"/>
              </a:rPr>
              <a:t>will sit at the heart of Islington’s adult social care offer, shape the transformation programme and support quality management.</a:t>
            </a:r>
            <a:endParaRPr lang="en-US" sz="2000">
              <a:solidFill>
                <a:schemeClr val="accent1"/>
              </a:solidFill>
              <a:latin typeface="+mj-lt"/>
              <a:cs typeface="Arial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GB" sz="1800">
              <a:latin typeface="+mj-lt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bg2">
                    <a:lumMod val="25000"/>
                  </a:schemeClr>
                </a:solidFill>
                <a:latin typeface="Calibri Light"/>
                <a:ea typeface="Tahoma"/>
                <a:cs typeface="Arial"/>
              </a:rPr>
              <a:t>Islington ASC will: </a:t>
            </a:r>
          </a:p>
          <a:p>
            <a:endParaRPr lang="en-GB" sz="1400">
              <a:latin typeface="Tahoma"/>
              <a:ea typeface="Tahoma"/>
              <a:cs typeface="Tahoma"/>
            </a:endParaRPr>
          </a:p>
        </p:txBody>
      </p:sp>
      <p:grpSp>
        <p:nvGrpSpPr>
          <p:cNvPr id="83" name="Group 82"/>
          <p:cNvGrpSpPr>
            <a:grpSpLocks/>
          </p:cNvGrpSpPr>
          <p:nvPr/>
        </p:nvGrpSpPr>
        <p:grpSpPr bwMode="auto">
          <a:xfrm rot="5400000">
            <a:off x="8794197" y="4350952"/>
            <a:ext cx="417982" cy="211413"/>
            <a:chOff x="7716838" y="1727201"/>
            <a:chExt cx="546100" cy="222250"/>
          </a:xfrm>
        </p:grpSpPr>
        <p:sp>
          <p:nvSpPr>
            <p:cNvPr id="84" name="Line 35"/>
            <p:cNvSpPr>
              <a:spLocks noChangeShapeType="1"/>
            </p:cNvSpPr>
            <p:nvPr/>
          </p:nvSpPr>
          <p:spPr bwMode="auto">
            <a:xfrm>
              <a:off x="7716838" y="1838326"/>
              <a:ext cx="387350" cy="0"/>
            </a:xfrm>
            <a:prstGeom prst="line">
              <a:avLst/>
            </a:prstGeom>
            <a:noFill/>
            <a:ln w="44450">
              <a:solidFill>
                <a:srgbClr val="42424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+mn-ea"/>
                <a:cs typeface="+mn-cs"/>
              </a:endParaRPr>
            </a:p>
          </p:txBody>
        </p:sp>
        <p:sp>
          <p:nvSpPr>
            <p:cNvPr id="85" name="Freeform 36"/>
            <p:cNvSpPr>
              <a:spLocks/>
            </p:cNvSpPr>
            <p:nvPr/>
          </p:nvSpPr>
          <p:spPr bwMode="auto">
            <a:xfrm>
              <a:off x="8072438" y="1727201"/>
              <a:ext cx="190500" cy="222250"/>
            </a:xfrm>
            <a:custGeom>
              <a:avLst/>
              <a:gdLst>
                <a:gd name="T0" fmla="*/ 0 w 120"/>
                <a:gd name="T1" fmla="*/ 222250 h 140"/>
                <a:gd name="T2" fmla="*/ 190500 w 120"/>
                <a:gd name="T3" fmla="*/ 111125 h 140"/>
                <a:gd name="T4" fmla="*/ 0 w 120"/>
                <a:gd name="T5" fmla="*/ 0 h 140"/>
                <a:gd name="T6" fmla="*/ 0 w 120"/>
                <a:gd name="T7" fmla="*/ 222250 h 14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0" h="140">
                  <a:moveTo>
                    <a:pt x="0" y="140"/>
                  </a:moveTo>
                  <a:lnTo>
                    <a:pt x="120" y="70"/>
                  </a:lnTo>
                  <a:lnTo>
                    <a:pt x="0" y="0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6" name="Group 85"/>
          <p:cNvGrpSpPr>
            <a:grpSpLocks/>
          </p:cNvGrpSpPr>
          <p:nvPr/>
        </p:nvGrpSpPr>
        <p:grpSpPr bwMode="auto">
          <a:xfrm rot="16200000">
            <a:off x="2724687" y="4415777"/>
            <a:ext cx="413817" cy="169515"/>
            <a:chOff x="7732713" y="4910138"/>
            <a:chExt cx="546100" cy="222250"/>
          </a:xfrm>
        </p:grpSpPr>
        <p:sp>
          <p:nvSpPr>
            <p:cNvPr id="87" name="Line 43"/>
            <p:cNvSpPr>
              <a:spLocks noChangeShapeType="1"/>
            </p:cNvSpPr>
            <p:nvPr/>
          </p:nvSpPr>
          <p:spPr bwMode="auto">
            <a:xfrm>
              <a:off x="7732713" y="5021263"/>
              <a:ext cx="388938" cy="0"/>
            </a:xfrm>
            <a:prstGeom prst="line">
              <a:avLst/>
            </a:prstGeom>
            <a:noFill/>
            <a:ln w="44450">
              <a:solidFill>
                <a:srgbClr val="42424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+mn-ea"/>
                <a:cs typeface="+mn-cs"/>
              </a:endParaRPr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8088313" y="4910138"/>
              <a:ext cx="190500" cy="222250"/>
            </a:xfrm>
            <a:custGeom>
              <a:avLst/>
              <a:gdLst>
                <a:gd name="T0" fmla="*/ 0 w 120"/>
                <a:gd name="T1" fmla="*/ 222250 h 140"/>
                <a:gd name="T2" fmla="*/ 190500 w 120"/>
                <a:gd name="T3" fmla="*/ 111125 h 140"/>
                <a:gd name="T4" fmla="*/ 0 w 120"/>
                <a:gd name="T5" fmla="*/ 0 h 140"/>
                <a:gd name="T6" fmla="*/ 0 w 120"/>
                <a:gd name="T7" fmla="*/ 222250 h 14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0" h="140">
                  <a:moveTo>
                    <a:pt x="0" y="140"/>
                  </a:moveTo>
                  <a:lnTo>
                    <a:pt x="120" y="70"/>
                  </a:lnTo>
                  <a:lnTo>
                    <a:pt x="0" y="0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34" charset="0"/>
                <a:ea typeface="+mn-ea"/>
                <a:cs typeface="+mn-cs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8130424" y="2931456"/>
            <a:ext cx="17281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1400">
                <a:latin typeface="Calibri Light" panose="020F0302020204030204" pitchFamily="34" charset="0"/>
                <a:ea typeface="Tahoma"/>
                <a:cs typeface="Calibri Light" panose="020F0302020204030204" pitchFamily="34" charset="0"/>
              </a:rPr>
              <a:t>3. Be clear about the choices you have and the support available to you. 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6989DA76-036B-4443-9F36-A6CDA51B02DB}"/>
              </a:ext>
            </a:extLst>
          </p:cNvPr>
          <p:cNvSpPr/>
          <p:nvPr/>
        </p:nvSpPr>
        <p:spPr>
          <a:xfrm>
            <a:off x="101601" y="92142"/>
            <a:ext cx="11972800" cy="1003469"/>
          </a:xfrm>
          <a:prstGeom prst="rect">
            <a:avLst/>
          </a:prstGeom>
          <a:solidFill>
            <a:srgbClr val="3494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2800" b="1" dirty="0"/>
              <a:t>Islington Adult Social Care Co-Produced Principles </a:t>
            </a:r>
            <a:endParaRPr lang="en-GB" sz="2400" b="1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29882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Freeform 29"/>
          <p:cNvSpPr>
            <a:spLocks noEditPoints="1"/>
          </p:cNvSpPr>
          <p:nvPr/>
        </p:nvSpPr>
        <p:spPr bwMode="auto">
          <a:xfrm>
            <a:off x="8730892" y="4102242"/>
            <a:ext cx="803275" cy="760412"/>
          </a:xfrm>
          <a:custGeom>
            <a:avLst/>
            <a:gdLst>
              <a:gd name="T0" fmla="*/ 2147483646 w 73"/>
              <a:gd name="T1" fmla="*/ 2147483646 h 69"/>
              <a:gd name="T2" fmla="*/ 2147483646 w 73"/>
              <a:gd name="T3" fmla="*/ 2147483646 h 69"/>
              <a:gd name="T4" fmla="*/ 2147483646 w 73"/>
              <a:gd name="T5" fmla="*/ 2147483646 h 69"/>
              <a:gd name="T6" fmla="*/ 2147483646 w 73"/>
              <a:gd name="T7" fmla="*/ 2147483646 h 69"/>
              <a:gd name="T8" fmla="*/ 2147483646 w 73"/>
              <a:gd name="T9" fmla="*/ 2147483646 h 69"/>
              <a:gd name="T10" fmla="*/ 2147483646 w 73"/>
              <a:gd name="T11" fmla="*/ 2147483646 h 69"/>
              <a:gd name="T12" fmla="*/ 2147483646 w 73"/>
              <a:gd name="T13" fmla="*/ 2147483646 h 69"/>
              <a:gd name="T14" fmla="*/ 2147483646 w 73"/>
              <a:gd name="T15" fmla="*/ 2147483646 h 69"/>
              <a:gd name="T16" fmla="*/ 2147483646 w 73"/>
              <a:gd name="T17" fmla="*/ 2147483646 h 69"/>
              <a:gd name="T18" fmla="*/ 2147483646 w 73"/>
              <a:gd name="T19" fmla="*/ 2147483646 h 69"/>
              <a:gd name="T20" fmla="*/ 2147483646 w 73"/>
              <a:gd name="T21" fmla="*/ 2147483646 h 69"/>
              <a:gd name="T22" fmla="*/ 2147483646 w 73"/>
              <a:gd name="T23" fmla="*/ 2147483646 h 69"/>
              <a:gd name="T24" fmla="*/ 2147483646 w 73"/>
              <a:gd name="T25" fmla="*/ 2147483646 h 6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3" h="69">
                <a:moveTo>
                  <a:pt x="37" y="69"/>
                </a:moveTo>
                <a:cubicBezTo>
                  <a:pt x="28" y="69"/>
                  <a:pt x="20" y="66"/>
                  <a:pt x="13" y="60"/>
                </a:cubicBezTo>
                <a:cubicBezTo>
                  <a:pt x="0" y="47"/>
                  <a:pt x="0" y="26"/>
                  <a:pt x="13" y="13"/>
                </a:cubicBezTo>
                <a:cubicBezTo>
                  <a:pt x="26" y="0"/>
                  <a:pt x="47" y="0"/>
                  <a:pt x="60" y="13"/>
                </a:cubicBezTo>
                <a:cubicBezTo>
                  <a:pt x="73" y="26"/>
                  <a:pt x="73" y="47"/>
                  <a:pt x="60" y="60"/>
                </a:cubicBezTo>
                <a:cubicBezTo>
                  <a:pt x="60" y="60"/>
                  <a:pt x="60" y="60"/>
                  <a:pt x="60" y="60"/>
                </a:cubicBezTo>
                <a:cubicBezTo>
                  <a:pt x="54" y="66"/>
                  <a:pt x="45" y="69"/>
                  <a:pt x="37" y="69"/>
                </a:cubicBezTo>
                <a:close/>
                <a:moveTo>
                  <a:pt x="37" y="11"/>
                </a:moveTo>
                <a:cubicBezTo>
                  <a:pt x="30" y="11"/>
                  <a:pt x="24" y="13"/>
                  <a:pt x="19" y="18"/>
                </a:cubicBezTo>
                <a:cubicBezTo>
                  <a:pt x="9" y="28"/>
                  <a:pt x="9" y="44"/>
                  <a:pt x="19" y="54"/>
                </a:cubicBezTo>
                <a:cubicBezTo>
                  <a:pt x="29" y="64"/>
                  <a:pt x="45" y="64"/>
                  <a:pt x="55" y="54"/>
                </a:cubicBezTo>
                <a:cubicBezTo>
                  <a:pt x="65" y="44"/>
                  <a:pt x="65" y="28"/>
                  <a:pt x="55" y="18"/>
                </a:cubicBezTo>
                <a:cubicBezTo>
                  <a:pt x="50" y="13"/>
                  <a:pt x="43" y="11"/>
                  <a:pt x="37" y="1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0" name="Freeform 29"/>
          <p:cNvSpPr>
            <a:spLocks noEditPoints="1"/>
          </p:cNvSpPr>
          <p:nvPr/>
        </p:nvSpPr>
        <p:spPr bwMode="auto">
          <a:xfrm>
            <a:off x="631869" y="1578335"/>
            <a:ext cx="803275" cy="760412"/>
          </a:xfrm>
          <a:custGeom>
            <a:avLst/>
            <a:gdLst>
              <a:gd name="T0" fmla="*/ 2147483646 w 73"/>
              <a:gd name="T1" fmla="*/ 2147483646 h 69"/>
              <a:gd name="T2" fmla="*/ 2147483646 w 73"/>
              <a:gd name="T3" fmla="*/ 2147483646 h 69"/>
              <a:gd name="T4" fmla="*/ 2147483646 w 73"/>
              <a:gd name="T5" fmla="*/ 2147483646 h 69"/>
              <a:gd name="T6" fmla="*/ 2147483646 w 73"/>
              <a:gd name="T7" fmla="*/ 2147483646 h 69"/>
              <a:gd name="T8" fmla="*/ 2147483646 w 73"/>
              <a:gd name="T9" fmla="*/ 2147483646 h 69"/>
              <a:gd name="T10" fmla="*/ 2147483646 w 73"/>
              <a:gd name="T11" fmla="*/ 2147483646 h 69"/>
              <a:gd name="T12" fmla="*/ 2147483646 w 73"/>
              <a:gd name="T13" fmla="*/ 2147483646 h 69"/>
              <a:gd name="T14" fmla="*/ 2147483646 w 73"/>
              <a:gd name="T15" fmla="*/ 2147483646 h 69"/>
              <a:gd name="T16" fmla="*/ 2147483646 w 73"/>
              <a:gd name="T17" fmla="*/ 2147483646 h 69"/>
              <a:gd name="T18" fmla="*/ 2147483646 w 73"/>
              <a:gd name="T19" fmla="*/ 2147483646 h 69"/>
              <a:gd name="T20" fmla="*/ 2147483646 w 73"/>
              <a:gd name="T21" fmla="*/ 2147483646 h 69"/>
              <a:gd name="T22" fmla="*/ 2147483646 w 73"/>
              <a:gd name="T23" fmla="*/ 2147483646 h 69"/>
              <a:gd name="T24" fmla="*/ 2147483646 w 73"/>
              <a:gd name="T25" fmla="*/ 2147483646 h 6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3" h="69">
                <a:moveTo>
                  <a:pt x="37" y="69"/>
                </a:moveTo>
                <a:cubicBezTo>
                  <a:pt x="28" y="69"/>
                  <a:pt x="20" y="66"/>
                  <a:pt x="13" y="60"/>
                </a:cubicBezTo>
                <a:cubicBezTo>
                  <a:pt x="0" y="47"/>
                  <a:pt x="0" y="26"/>
                  <a:pt x="13" y="13"/>
                </a:cubicBezTo>
                <a:cubicBezTo>
                  <a:pt x="26" y="0"/>
                  <a:pt x="47" y="0"/>
                  <a:pt x="60" y="13"/>
                </a:cubicBezTo>
                <a:cubicBezTo>
                  <a:pt x="73" y="26"/>
                  <a:pt x="73" y="47"/>
                  <a:pt x="60" y="60"/>
                </a:cubicBezTo>
                <a:cubicBezTo>
                  <a:pt x="60" y="60"/>
                  <a:pt x="60" y="60"/>
                  <a:pt x="60" y="60"/>
                </a:cubicBezTo>
                <a:cubicBezTo>
                  <a:pt x="54" y="66"/>
                  <a:pt x="45" y="69"/>
                  <a:pt x="37" y="69"/>
                </a:cubicBezTo>
                <a:close/>
                <a:moveTo>
                  <a:pt x="37" y="11"/>
                </a:moveTo>
                <a:cubicBezTo>
                  <a:pt x="30" y="11"/>
                  <a:pt x="24" y="13"/>
                  <a:pt x="19" y="18"/>
                </a:cubicBezTo>
                <a:cubicBezTo>
                  <a:pt x="9" y="28"/>
                  <a:pt x="9" y="44"/>
                  <a:pt x="19" y="54"/>
                </a:cubicBezTo>
                <a:cubicBezTo>
                  <a:pt x="29" y="64"/>
                  <a:pt x="45" y="64"/>
                  <a:pt x="55" y="54"/>
                </a:cubicBezTo>
                <a:cubicBezTo>
                  <a:pt x="65" y="44"/>
                  <a:pt x="65" y="28"/>
                  <a:pt x="55" y="18"/>
                </a:cubicBezTo>
                <a:cubicBezTo>
                  <a:pt x="50" y="13"/>
                  <a:pt x="43" y="11"/>
                  <a:pt x="37" y="1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0677" y="92142"/>
            <a:ext cx="11933723" cy="1003469"/>
          </a:xfrm>
          <a:prstGeom prst="rect">
            <a:avLst/>
          </a:prstGeom>
          <a:solidFill>
            <a:srgbClr val="3494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2800" b="1" dirty="0"/>
              <a:t>Islington Adult Social Care Offer – </a:t>
            </a:r>
            <a:r>
              <a:rPr lang="en-GB" sz="2400" b="1" dirty="0"/>
              <a:t>achieving better outcomes for residents </a:t>
            </a:r>
            <a:endParaRPr lang="en-GB" sz="2400" b="1" dirty="0">
              <a:cs typeface="Calibri"/>
            </a:endParaRPr>
          </a:p>
        </p:txBody>
      </p:sp>
      <p:grpSp>
        <p:nvGrpSpPr>
          <p:cNvPr id="37" name="Group 36"/>
          <p:cNvGrpSpPr/>
          <p:nvPr/>
        </p:nvGrpSpPr>
        <p:grpSpPr>
          <a:xfrm rot="20217135">
            <a:off x="3612536" y="1607062"/>
            <a:ext cx="4795838" cy="4783138"/>
            <a:chOff x="3632200" y="1793875"/>
            <a:chExt cx="4795838" cy="4783138"/>
          </a:xfrm>
        </p:grpSpPr>
        <p:sp>
          <p:nvSpPr>
            <p:cNvPr id="24" name="Freeform 68"/>
            <p:cNvSpPr>
              <a:spLocks/>
            </p:cNvSpPr>
            <p:nvPr/>
          </p:nvSpPr>
          <p:spPr bwMode="auto">
            <a:xfrm>
              <a:off x="4565650" y="4368800"/>
              <a:ext cx="2930525" cy="2208213"/>
            </a:xfrm>
            <a:custGeom>
              <a:avLst/>
              <a:gdLst>
                <a:gd name="T0" fmla="*/ 2147483646 w 264"/>
                <a:gd name="T1" fmla="*/ 0 h 199"/>
                <a:gd name="T2" fmla="*/ 0 w 264"/>
                <a:gd name="T3" fmla="*/ 2147483646 h 199"/>
                <a:gd name="T4" fmla="*/ 2147483646 w 264"/>
                <a:gd name="T5" fmla="*/ 2147483646 h 199"/>
                <a:gd name="T6" fmla="*/ 2147483646 w 264"/>
                <a:gd name="T7" fmla="*/ 0 h 19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4" h="199">
                  <a:moveTo>
                    <a:pt x="132" y="0"/>
                  </a:moveTo>
                  <a:cubicBezTo>
                    <a:pt x="0" y="132"/>
                    <a:pt x="0" y="132"/>
                    <a:pt x="0" y="132"/>
                  </a:cubicBezTo>
                  <a:cubicBezTo>
                    <a:pt x="75" y="199"/>
                    <a:pt x="189" y="199"/>
                    <a:pt x="264" y="132"/>
                  </a:cubicBezTo>
                  <a:lnTo>
                    <a:pt x="13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" name="Freeform 66"/>
            <p:cNvSpPr>
              <a:spLocks/>
            </p:cNvSpPr>
            <p:nvPr/>
          </p:nvSpPr>
          <p:spPr bwMode="auto">
            <a:xfrm>
              <a:off x="6207125" y="2714625"/>
              <a:ext cx="2220913" cy="2941638"/>
            </a:xfrm>
            <a:custGeom>
              <a:avLst/>
              <a:gdLst>
                <a:gd name="T0" fmla="*/ 0 w 200"/>
                <a:gd name="T1" fmla="*/ 2147483647 h 265"/>
                <a:gd name="T2" fmla="*/ 2147483647 w 200"/>
                <a:gd name="T3" fmla="*/ 2147483647 h 265"/>
                <a:gd name="T4" fmla="*/ 2147483647 w 200"/>
                <a:gd name="T5" fmla="*/ 0 h 265"/>
                <a:gd name="T6" fmla="*/ 0 w 200"/>
                <a:gd name="T7" fmla="*/ 2147483647 h 26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0"/>
                <a:gd name="T13" fmla="*/ 0 h 265"/>
                <a:gd name="T14" fmla="*/ 200 w 200"/>
                <a:gd name="T15" fmla="*/ 265 h 26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0" h="265">
                  <a:moveTo>
                    <a:pt x="0" y="133"/>
                  </a:moveTo>
                  <a:cubicBezTo>
                    <a:pt x="133" y="265"/>
                    <a:pt x="133" y="265"/>
                    <a:pt x="133" y="265"/>
                  </a:cubicBezTo>
                  <a:cubicBezTo>
                    <a:pt x="200" y="190"/>
                    <a:pt x="200" y="76"/>
                    <a:pt x="133" y="0"/>
                  </a:cubicBezTo>
                  <a:lnTo>
                    <a:pt x="0" y="13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0" name="Freeform 67"/>
            <p:cNvSpPr>
              <a:spLocks/>
            </p:cNvSpPr>
            <p:nvPr/>
          </p:nvSpPr>
          <p:spPr bwMode="auto">
            <a:xfrm>
              <a:off x="4565650" y="1793875"/>
              <a:ext cx="2930525" cy="2208213"/>
            </a:xfrm>
            <a:custGeom>
              <a:avLst/>
              <a:gdLst>
                <a:gd name="T0" fmla="*/ 2147483647 w 264"/>
                <a:gd name="T1" fmla="*/ 2147483647 h 199"/>
                <a:gd name="T2" fmla="*/ 2147483647 w 264"/>
                <a:gd name="T3" fmla="*/ 2147483647 h 199"/>
                <a:gd name="T4" fmla="*/ 0 w 264"/>
                <a:gd name="T5" fmla="*/ 2147483647 h 199"/>
                <a:gd name="T6" fmla="*/ 2147483647 w 264"/>
                <a:gd name="T7" fmla="*/ 2147483647 h 19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4"/>
                <a:gd name="T13" fmla="*/ 0 h 199"/>
                <a:gd name="T14" fmla="*/ 264 w 264"/>
                <a:gd name="T15" fmla="*/ 199 h 19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4" h="199">
                  <a:moveTo>
                    <a:pt x="132" y="199"/>
                  </a:moveTo>
                  <a:cubicBezTo>
                    <a:pt x="264" y="67"/>
                    <a:pt x="264" y="67"/>
                    <a:pt x="264" y="67"/>
                  </a:cubicBezTo>
                  <a:cubicBezTo>
                    <a:pt x="189" y="0"/>
                    <a:pt x="75" y="0"/>
                    <a:pt x="0" y="67"/>
                  </a:cubicBezTo>
                  <a:lnTo>
                    <a:pt x="132" y="19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Freeform 69"/>
            <p:cNvSpPr>
              <a:spLocks/>
            </p:cNvSpPr>
            <p:nvPr/>
          </p:nvSpPr>
          <p:spPr bwMode="auto">
            <a:xfrm>
              <a:off x="3632200" y="2714625"/>
              <a:ext cx="2220913" cy="2941638"/>
            </a:xfrm>
            <a:custGeom>
              <a:avLst/>
              <a:gdLst>
                <a:gd name="T0" fmla="*/ 2147483646 w 200"/>
                <a:gd name="T1" fmla="*/ 2147483646 h 265"/>
                <a:gd name="T2" fmla="*/ 2147483646 w 200"/>
                <a:gd name="T3" fmla="*/ 0 h 265"/>
                <a:gd name="T4" fmla="*/ 2147483646 w 200"/>
                <a:gd name="T5" fmla="*/ 2147483646 h 265"/>
                <a:gd name="T6" fmla="*/ 2147483646 w 200"/>
                <a:gd name="T7" fmla="*/ 2147483646 h 26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0" h="265">
                  <a:moveTo>
                    <a:pt x="200" y="133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0" y="76"/>
                    <a:pt x="0" y="190"/>
                    <a:pt x="67" y="265"/>
                  </a:cubicBezTo>
                  <a:lnTo>
                    <a:pt x="200" y="13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5" name="Freeform 70"/>
            <p:cNvSpPr>
              <a:spLocks noEditPoints="1"/>
            </p:cNvSpPr>
            <p:nvPr/>
          </p:nvSpPr>
          <p:spPr bwMode="auto">
            <a:xfrm>
              <a:off x="4087813" y="2247900"/>
              <a:ext cx="3884612" cy="3884613"/>
            </a:xfrm>
            <a:custGeom>
              <a:avLst/>
              <a:gdLst>
                <a:gd name="T0" fmla="*/ 2147483647 w 350"/>
                <a:gd name="T1" fmla="*/ 2147483647 h 350"/>
                <a:gd name="T2" fmla="*/ 0 w 350"/>
                <a:gd name="T3" fmla="*/ 2147483647 h 350"/>
                <a:gd name="T4" fmla="*/ 2147483647 w 350"/>
                <a:gd name="T5" fmla="*/ 0 h 350"/>
                <a:gd name="T6" fmla="*/ 2147483647 w 350"/>
                <a:gd name="T7" fmla="*/ 2147483647 h 350"/>
                <a:gd name="T8" fmla="*/ 2147483647 w 350"/>
                <a:gd name="T9" fmla="*/ 2147483647 h 350"/>
                <a:gd name="T10" fmla="*/ 2147483647 w 350"/>
                <a:gd name="T11" fmla="*/ 2147483647 h 350"/>
                <a:gd name="T12" fmla="*/ 2147483647 w 350"/>
                <a:gd name="T13" fmla="*/ 2147483647 h 350"/>
                <a:gd name="T14" fmla="*/ 2147483647 w 350"/>
                <a:gd name="T15" fmla="*/ 2147483647 h 350"/>
                <a:gd name="T16" fmla="*/ 2147483647 w 350"/>
                <a:gd name="T17" fmla="*/ 2147483647 h 350"/>
                <a:gd name="T18" fmla="*/ 2147483647 w 350"/>
                <a:gd name="T19" fmla="*/ 2147483647 h 35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50"/>
                <a:gd name="T31" fmla="*/ 0 h 350"/>
                <a:gd name="T32" fmla="*/ 350 w 350"/>
                <a:gd name="T33" fmla="*/ 350 h 35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50" h="350">
                  <a:moveTo>
                    <a:pt x="175" y="350"/>
                  </a:moveTo>
                  <a:cubicBezTo>
                    <a:pt x="78" y="350"/>
                    <a:pt x="0" y="272"/>
                    <a:pt x="0" y="175"/>
                  </a:cubicBezTo>
                  <a:cubicBezTo>
                    <a:pt x="0" y="79"/>
                    <a:pt x="78" y="0"/>
                    <a:pt x="175" y="0"/>
                  </a:cubicBezTo>
                  <a:cubicBezTo>
                    <a:pt x="271" y="0"/>
                    <a:pt x="350" y="79"/>
                    <a:pt x="350" y="175"/>
                  </a:cubicBezTo>
                  <a:cubicBezTo>
                    <a:pt x="350" y="272"/>
                    <a:pt x="271" y="350"/>
                    <a:pt x="175" y="350"/>
                  </a:cubicBezTo>
                  <a:close/>
                  <a:moveTo>
                    <a:pt x="175" y="4"/>
                  </a:moveTo>
                  <a:cubicBezTo>
                    <a:pt x="81" y="4"/>
                    <a:pt x="4" y="81"/>
                    <a:pt x="4" y="175"/>
                  </a:cubicBezTo>
                  <a:cubicBezTo>
                    <a:pt x="4" y="270"/>
                    <a:pt x="81" y="346"/>
                    <a:pt x="175" y="346"/>
                  </a:cubicBezTo>
                  <a:cubicBezTo>
                    <a:pt x="269" y="346"/>
                    <a:pt x="346" y="270"/>
                    <a:pt x="346" y="175"/>
                  </a:cubicBezTo>
                  <a:cubicBezTo>
                    <a:pt x="346" y="81"/>
                    <a:pt x="269" y="4"/>
                    <a:pt x="175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4987919" y="3063383"/>
              <a:ext cx="2084400" cy="208443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9" name="Группа 6"/>
          <p:cNvGrpSpPr>
            <a:grpSpLocks/>
          </p:cNvGrpSpPr>
          <p:nvPr/>
        </p:nvGrpSpPr>
        <p:grpSpPr bwMode="auto">
          <a:xfrm>
            <a:off x="9133743" y="4561374"/>
            <a:ext cx="2507563" cy="431800"/>
            <a:chOff x="1118064" y="4632255"/>
            <a:chExt cx="2236221" cy="431800"/>
          </a:xfrm>
        </p:grpSpPr>
        <p:sp>
          <p:nvSpPr>
            <p:cNvPr id="40" name="Freeform 94"/>
            <p:cNvSpPr>
              <a:spLocks/>
            </p:cNvSpPr>
            <p:nvPr/>
          </p:nvSpPr>
          <p:spPr bwMode="auto">
            <a:xfrm>
              <a:off x="1118064" y="4632255"/>
              <a:ext cx="2032000" cy="431800"/>
            </a:xfrm>
            <a:custGeom>
              <a:avLst/>
              <a:gdLst>
                <a:gd name="T0" fmla="*/ 2147483646 w 183"/>
                <a:gd name="T1" fmla="*/ 2147483646 h 39"/>
                <a:gd name="T2" fmla="*/ 2147483646 w 183"/>
                <a:gd name="T3" fmla="*/ 2147483646 h 39"/>
                <a:gd name="T4" fmla="*/ 0 w 183"/>
                <a:gd name="T5" fmla="*/ 2147483646 h 39"/>
                <a:gd name="T6" fmla="*/ 0 w 183"/>
                <a:gd name="T7" fmla="*/ 2147483646 h 39"/>
                <a:gd name="T8" fmla="*/ 2147483646 w 183"/>
                <a:gd name="T9" fmla="*/ 0 h 39"/>
                <a:gd name="T10" fmla="*/ 2147483646 w 183"/>
                <a:gd name="T11" fmla="*/ 0 h 39"/>
                <a:gd name="T12" fmla="*/ 2147483646 w 183"/>
                <a:gd name="T13" fmla="*/ 2147483646 h 39"/>
                <a:gd name="T14" fmla="*/ 2147483646 w 183"/>
                <a:gd name="T15" fmla="*/ 2147483646 h 39"/>
                <a:gd name="T16" fmla="*/ 2147483646 w 183"/>
                <a:gd name="T17" fmla="*/ 2147483646 h 3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3" h="39">
                  <a:moveTo>
                    <a:pt x="163" y="39"/>
                  </a:moveTo>
                  <a:cubicBezTo>
                    <a:pt x="20" y="39"/>
                    <a:pt x="20" y="39"/>
                    <a:pt x="20" y="39"/>
                  </a:cubicBezTo>
                  <a:cubicBezTo>
                    <a:pt x="9" y="39"/>
                    <a:pt x="0" y="3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74" y="0"/>
                    <a:pt x="183" y="9"/>
                    <a:pt x="183" y="20"/>
                  </a:cubicBezTo>
                  <a:cubicBezTo>
                    <a:pt x="183" y="20"/>
                    <a:pt x="183" y="20"/>
                    <a:pt x="183" y="20"/>
                  </a:cubicBezTo>
                  <a:cubicBezTo>
                    <a:pt x="183" y="31"/>
                    <a:pt x="174" y="39"/>
                    <a:pt x="163" y="3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" name="Прямоугольник 62"/>
            <p:cNvSpPr>
              <a:spLocks noChangeArrowheads="1"/>
            </p:cNvSpPr>
            <p:nvPr/>
          </p:nvSpPr>
          <p:spPr bwMode="auto">
            <a:xfrm>
              <a:off x="1321762" y="4678878"/>
              <a:ext cx="203252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ru-RU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cs typeface="Arial"/>
                </a:rPr>
                <a:t>The right </a:t>
              </a:r>
              <a:r>
                <a:rPr lang="en-GB" altLang="ru-RU" sz="1600" b="1">
                  <a:solidFill>
                    <a:schemeClr val="bg1"/>
                  </a:solidFill>
                  <a:latin typeface="Arial"/>
                  <a:cs typeface="Arial"/>
                </a:rPr>
                <a:t>network</a:t>
              </a:r>
              <a:endParaRPr lang="en-US" altLang="ru-RU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2" name="Группа 5"/>
          <p:cNvGrpSpPr>
            <a:grpSpLocks/>
          </p:cNvGrpSpPr>
          <p:nvPr/>
        </p:nvGrpSpPr>
        <p:grpSpPr bwMode="auto">
          <a:xfrm>
            <a:off x="1070321" y="2032000"/>
            <a:ext cx="2541016" cy="431800"/>
            <a:chOff x="1070321" y="2032000"/>
            <a:chExt cx="2365040" cy="431800"/>
          </a:xfrm>
        </p:grpSpPr>
        <p:sp>
          <p:nvSpPr>
            <p:cNvPr id="43" name="Freeform 73"/>
            <p:cNvSpPr>
              <a:spLocks/>
            </p:cNvSpPr>
            <p:nvPr/>
          </p:nvSpPr>
          <p:spPr bwMode="auto">
            <a:xfrm>
              <a:off x="1070321" y="2032000"/>
              <a:ext cx="2032001" cy="431800"/>
            </a:xfrm>
            <a:custGeom>
              <a:avLst/>
              <a:gdLst>
                <a:gd name="T0" fmla="*/ 2147483647 w 183"/>
                <a:gd name="T1" fmla="*/ 2147483647 h 39"/>
                <a:gd name="T2" fmla="*/ 2147483647 w 183"/>
                <a:gd name="T3" fmla="*/ 2147483647 h 39"/>
                <a:gd name="T4" fmla="*/ 0 w 183"/>
                <a:gd name="T5" fmla="*/ 2147483647 h 39"/>
                <a:gd name="T6" fmla="*/ 0 w 183"/>
                <a:gd name="T7" fmla="*/ 2147483647 h 39"/>
                <a:gd name="T8" fmla="*/ 2147483647 w 183"/>
                <a:gd name="T9" fmla="*/ 0 h 39"/>
                <a:gd name="T10" fmla="*/ 2147483647 w 183"/>
                <a:gd name="T11" fmla="*/ 0 h 39"/>
                <a:gd name="T12" fmla="*/ 2147483647 w 183"/>
                <a:gd name="T13" fmla="*/ 2147483647 h 39"/>
                <a:gd name="T14" fmla="*/ 2147483647 w 183"/>
                <a:gd name="T15" fmla="*/ 2147483647 h 39"/>
                <a:gd name="T16" fmla="*/ 2147483647 w 183"/>
                <a:gd name="T17" fmla="*/ 2147483647 h 3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3"/>
                <a:gd name="T28" fmla="*/ 0 h 39"/>
                <a:gd name="T29" fmla="*/ 183 w 183"/>
                <a:gd name="T30" fmla="*/ 39 h 3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3" h="39">
                  <a:moveTo>
                    <a:pt x="163" y="39"/>
                  </a:moveTo>
                  <a:cubicBezTo>
                    <a:pt x="20" y="39"/>
                    <a:pt x="20" y="39"/>
                    <a:pt x="20" y="39"/>
                  </a:cubicBezTo>
                  <a:cubicBezTo>
                    <a:pt x="9" y="39"/>
                    <a:pt x="0" y="3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74" y="0"/>
                    <a:pt x="183" y="9"/>
                    <a:pt x="183" y="20"/>
                  </a:cubicBezTo>
                  <a:cubicBezTo>
                    <a:pt x="183" y="20"/>
                    <a:pt x="183" y="20"/>
                    <a:pt x="183" y="20"/>
                  </a:cubicBezTo>
                  <a:cubicBezTo>
                    <a:pt x="183" y="31"/>
                    <a:pt x="174" y="39"/>
                    <a:pt x="163" y="3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4" name="Прямоугольник 62"/>
            <p:cNvSpPr>
              <a:spLocks noChangeArrowheads="1"/>
            </p:cNvSpPr>
            <p:nvPr/>
          </p:nvSpPr>
          <p:spPr bwMode="auto">
            <a:xfrm>
              <a:off x="1243261" y="2078025"/>
              <a:ext cx="21921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ru-RU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The right support</a:t>
              </a:r>
              <a:endParaRPr kumimoji="0" lang="en-US" altLang="ru-RU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45" name="Прямоугольник 117"/>
          <p:cNvSpPr>
            <a:spLocks noChangeArrowheads="1"/>
          </p:cNvSpPr>
          <p:nvPr/>
        </p:nvSpPr>
        <p:spPr bwMode="auto">
          <a:xfrm>
            <a:off x="635000" y="2462213"/>
            <a:ext cx="3175000" cy="1668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ru-RU" sz="1400" i="1">
                <a:solidFill>
                  <a:srgbClr val="73858E"/>
                </a:solidFill>
                <a:latin typeface="Arial"/>
                <a:cs typeface="Arial"/>
              </a:rPr>
              <a:t>Getting the </a:t>
            </a:r>
            <a:r>
              <a:rPr kumimoji="0" lang="en-US" altLang="ru-RU" sz="1400" b="0" i="1" u="none" strike="noStrike" kern="1200" cap="none" spc="0" normalizeH="0" noProof="0">
                <a:ln>
                  <a:noFill/>
                </a:ln>
                <a:solidFill>
                  <a:srgbClr val="73858E"/>
                </a:solidFill>
                <a:effectLst/>
                <a:uLnTx/>
                <a:uFillTx/>
                <a:latin typeface="Arial"/>
                <a:cs typeface="Arial"/>
              </a:rPr>
              <a:t>right support to keep </a:t>
            </a:r>
            <a:r>
              <a:rPr lang="en-US" altLang="ru-RU" sz="1400" i="1">
                <a:solidFill>
                  <a:srgbClr val="73858E"/>
                </a:solidFill>
                <a:latin typeface="Arial"/>
                <a:cs typeface="Arial"/>
              </a:rPr>
              <a:t>residents safe. Reduce</a:t>
            </a:r>
            <a:r>
              <a:rPr kumimoji="0" lang="en-US" altLang="ru-RU" sz="1400" b="0" i="1" u="none" strike="noStrike" kern="1200" cap="none" spc="0" normalizeH="0" noProof="0">
                <a:ln>
                  <a:noFill/>
                </a:ln>
                <a:solidFill>
                  <a:srgbClr val="73858E"/>
                </a:solidFill>
                <a:effectLst/>
                <a:uLnTx/>
                <a:uFillTx/>
                <a:latin typeface="Arial"/>
                <a:cs typeface="Arial"/>
              </a:rPr>
              <a:t> or delay the need for </a:t>
            </a:r>
            <a:r>
              <a:rPr lang="en-US" altLang="ru-RU" sz="1400" i="1">
                <a:solidFill>
                  <a:srgbClr val="73858E"/>
                </a:solidFill>
                <a:latin typeface="Arial"/>
                <a:cs typeface="Arial"/>
              </a:rPr>
              <a:t>longer term services using targeted support and assistive technology.</a:t>
            </a:r>
            <a:endParaRPr lang="en-US" altLang="ru-RU" sz="1400" b="0" i="1" u="none" strike="noStrike" kern="1200" cap="none" spc="0" normalizeH="0" baseline="0" noProof="0">
              <a:ln>
                <a:noFill/>
              </a:ln>
              <a:solidFill>
                <a:srgbClr val="73858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Прямоугольник 119"/>
          <p:cNvSpPr>
            <a:spLocks noChangeArrowheads="1"/>
          </p:cNvSpPr>
          <p:nvPr/>
        </p:nvSpPr>
        <p:spPr bwMode="auto">
          <a:xfrm>
            <a:off x="596900" y="5064125"/>
            <a:ext cx="3175000" cy="1345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ru-RU" sz="1400" i="1">
                <a:solidFill>
                  <a:srgbClr val="73858E"/>
                </a:solidFill>
                <a:latin typeface="Arial"/>
                <a:cs typeface="Arial"/>
              </a:rPr>
              <a:t>Resolving issues at the first point of contact wherever possible, to </a:t>
            </a:r>
            <a:r>
              <a:rPr lang="en-US" altLang="ru-RU" sz="1400" i="1" err="1">
                <a:solidFill>
                  <a:srgbClr val="73858E"/>
                </a:solidFill>
                <a:latin typeface="Arial"/>
                <a:cs typeface="Arial"/>
              </a:rPr>
              <a:t>maximise</a:t>
            </a:r>
            <a:r>
              <a:rPr lang="en-US" altLang="ru-RU" sz="1400" i="1">
                <a:solidFill>
                  <a:srgbClr val="73858E"/>
                </a:solidFill>
                <a:latin typeface="Arial"/>
                <a:cs typeface="Arial"/>
              </a:rPr>
              <a:t> residents' resilience</a:t>
            </a:r>
            <a:r>
              <a:rPr kumimoji="0" lang="en-US" altLang="ru-RU" sz="1400" b="0" i="1" u="none" strike="noStrike" kern="1200" cap="none" spc="0" normalizeH="0" baseline="0" noProof="0">
                <a:ln>
                  <a:noFill/>
                </a:ln>
                <a:solidFill>
                  <a:srgbClr val="73858E"/>
                </a:solidFill>
                <a:effectLst/>
                <a:uLnTx/>
                <a:uFillTx/>
                <a:latin typeface="Arial"/>
                <a:cs typeface="Arial"/>
              </a:rPr>
              <a:t> and </a:t>
            </a:r>
            <a:r>
              <a:rPr kumimoji="0" lang="en-US" altLang="ru-RU" sz="1400" b="0" i="1" u="none" strike="noStrike" kern="1200" cap="none" spc="0" normalizeH="0" noProof="0">
                <a:ln>
                  <a:noFill/>
                </a:ln>
                <a:solidFill>
                  <a:srgbClr val="73858E"/>
                </a:solidFill>
                <a:effectLst/>
                <a:uLnTx/>
                <a:uFillTx/>
                <a:latin typeface="Arial"/>
                <a:cs typeface="Arial"/>
              </a:rPr>
              <a:t>independence</a:t>
            </a:r>
            <a:r>
              <a:rPr lang="en-US" altLang="ru-RU" sz="1400" i="1">
                <a:solidFill>
                  <a:srgbClr val="73858E"/>
                </a:solidFill>
                <a:latin typeface="Arial"/>
                <a:cs typeface="Arial"/>
              </a:rPr>
              <a:t>.</a:t>
            </a:r>
            <a:endParaRPr kumimoji="0" lang="ru-RU" altLang="ru-RU" sz="1200" b="0" i="1" u="none" strike="noStrike" kern="1200" cap="none" spc="0" normalizeH="0" baseline="0" noProof="0">
              <a:ln>
                <a:noFill/>
              </a:ln>
              <a:solidFill>
                <a:srgbClr val="73858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47" name="Группа 7"/>
          <p:cNvGrpSpPr>
            <a:grpSpLocks/>
          </p:cNvGrpSpPr>
          <p:nvPr/>
        </p:nvGrpSpPr>
        <p:grpSpPr bwMode="auto">
          <a:xfrm>
            <a:off x="9155113" y="2032000"/>
            <a:ext cx="2032000" cy="433388"/>
            <a:chOff x="9155113" y="2032000"/>
            <a:chExt cx="2032000" cy="433388"/>
          </a:xfrm>
        </p:grpSpPr>
        <p:sp>
          <p:nvSpPr>
            <p:cNvPr id="48" name="Freeform 72"/>
            <p:cNvSpPr>
              <a:spLocks/>
            </p:cNvSpPr>
            <p:nvPr/>
          </p:nvSpPr>
          <p:spPr bwMode="auto">
            <a:xfrm>
              <a:off x="9155113" y="2032000"/>
              <a:ext cx="2032000" cy="433388"/>
            </a:xfrm>
            <a:custGeom>
              <a:avLst/>
              <a:gdLst>
                <a:gd name="T0" fmla="*/ 2147483647 w 183"/>
                <a:gd name="T1" fmla="*/ 2147483647 h 39"/>
                <a:gd name="T2" fmla="*/ 2147483647 w 183"/>
                <a:gd name="T3" fmla="*/ 2147483647 h 39"/>
                <a:gd name="T4" fmla="*/ 0 w 183"/>
                <a:gd name="T5" fmla="*/ 2147483647 h 39"/>
                <a:gd name="T6" fmla="*/ 0 w 183"/>
                <a:gd name="T7" fmla="*/ 2147483647 h 39"/>
                <a:gd name="T8" fmla="*/ 2147483647 w 183"/>
                <a:gd name="T9" fmla="*/ 0 h 39"/>
                <a:gd name="T10" fmla="*/ 2147483647 w 183"/>
                <a:gd name="T11" fmla="*/ 0 h 39"/>
                <a:gd name="T12" fmla="*/ 2147483647 w 183"/>
                <a:gd name="T13" fmla="*/ 2147483647 h 39"/>
                <a:gd name="T14" fmla="*/ 2147483647 w 183"/>
                <a:gd name="T15" fmla="*/ 2147483647 h 39"/>
                <a:gd name="T16" fmla="*/ 2147483647 w 183"/>
                <a:gd name="T17" fmla="*/ 2147483647 h 3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3"/>
                <a:gd name="T28" fmla="*/ 0 h 39"/>
                <a:gd name="T29" fmla="*/ 183 w 183"/>
                <a:gd name="T30" fmla="*/ 39 h 3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3" h="39">
                  <a:moveTo>
                    <a:pt x="163" y="39"/>
                  </a:moveTo>
                  <a:cubicBezTo>
                    <a:pt x="20" y="39"/>
                    <a:pt x="20" y="39"/>
                    <a:pt x="20" y="39"/>
                  </a:cubicBezTo>
                  <a:cubicBezTo>
                    <a:pt x="9" y="39"/>
                    <a:pt x="0" y="3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74" y="0"/>
                    <a:pt x="183" y="9"/>
                    <a:pt x="183" y="20"/>
                  </a:cubicBezTo>
                  <a:cubicBezTo>
                    <a:pt x="183" y="20"/>
                    <a:pt x="183" y="20"/>
                    <a:pt x="183" y="20"/>
                  </a:cubicBezTo>
                  <a:cubicBezTo>
                    <a:pt x="183" y="31"/>
                    <a:pt x="174" y="39"/>
                    <a:pt x="163" y="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9" name="Прямоугольник 62"/>
            <p:cNvSpPr>
              <a:spLocks noChangeArrowheads="1"/>
            </p:cNvSpPr>
            <p:nvPr/>
          </p:nvSpPr>
          <p:spPr bwMode="auto">
            <a:xfrm>
              <a:off x="9367838" y="2079625"/>
              <a:ext cx="172294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ru-RU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The right place</a:t>
              </a:r>
              <a:endParaRPr kumimoji="0" lang="en-US" altLang="ru-RU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0" name="Группа 8"/>
          <p:cNvGrpSpPr>
            <a:grpSpLocks/>
          </p:cNvGrpSpPr>
          <p:nvPr/>
        </p:nvGrpSpPr>
        <p:grpSpPr bwMode="auto">
          <a:xfrm>
            <a:off x="1107388" y="4670076"/>
            <a:ext cx="2032000" cy="433387"/>
            <a:chOff x="9155113" y="4605338"/>
            <a:chExt cx="2032000" cy="433387"/>
          </a:xfrm>
        </p:grpSpPr>
        <p:sp>
          <p:nvSpPr>
            <p:cNvPr id="51" name="Freeform 103"/>
            <p:cNvSpPr>
              <a:spLocks/>
            </p:cNvSpPr>
            <p:nvPr/>
          </p:nvSpPr>
          <p:spPr bwMode="auto">
            <a:xfrm>
              <a:off x="9155113" y="4605338"/>
              <a:ext cx="2032000" cy="433387"/>
            </a:xfrm>
            <a:custGeom>
              <a:avLst/>
              <a:gdLst>
                <a:gd name="T0" fmla="*/ 2147483646 w 183"/>
                <a:gd name="T1" fmla="*/ 2147483646 h 39"/>
                <a:gd name="T2" fmla="*/ 2147483646 w 183"/>
                <a:gd name="T3" fmla="*/ 2147483646 h 39"/>
                <a:gd name="T4" fmla="*/ 0 w 183"/>
                <a:gd name="T5" fmla="*/ 2147483646 h 39"/>
                <a:gd name="T6" fmla="*/ 0 w 183"/>
                <a:gd name="T7" fmla="*/ 2147483646 h 39"/>
                <a:gd name="T8" fmla="*/ 2147483646 w 183"/>
                <a:gd name="T9" fmla="*/ 0 h 39"/>
                <a:gd name="T10" fmla="*/ 2147483646 w 183"/>
                <a:gd name="T11" fmla="*/ 0 h 39"/>
                <a:gd name="T12" fmla="*/ 2147483646 w 183"/>
                <a:gd name="T13" fmla="*/ 2147483646 h 39"/>
                <a:gd name="T14" fmla="*/ 2147483646 w 183"/>
                <a:gd name="T15" fmla="*/ 2147483646 h 39"/>
                <a:gd name="T16" fmla="*/ 2147483646 w 183"/>
                <a:gd name="T17" fmla="*/ 2147483646 h 3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3" h="39">
                  <a:moveTo>
                    <a:pt x="163" y="39"/>
                  </a:moveTo>
                  <a:cubicBezTo>
                    <a:pt x="20" y="39"/>
                    <a:pt x="20" y="39"/>
                    <a:pt x="20" y="39"/>
                  </a:cubicBezTo>
                  <a:cubicBezTo>
                    <a:pt x="9" y="39"/>
                    <a:pt x="0" y="3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74" y="0"/>
                    <a:pt x="183" y="9"/>
                    <a:pt x="183" y="20"/>
                  </a:cubicBezTo>
                  <a:cubicBezTo>
                    <a:pt x="183" y="20"/>
                    <a:pt x="183" y="20"/>
                    <a:pt x="183" y="20"/>
                  </a:cubicBezTo>
                  <a:cubicBezTo>
                    <a:pt x="183" y="31"/>
                    <a:pt x="174" y="39"/>
                    <a:pt x="163" y="3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2" name="Прямоугольник 62"/>
            <p:cNvSpPr>
              <a:spLocks noChangeArrowheads="1"/>
            </p:cNvSpPr>
            <p:nvPr/>
          </p:nvSpPr>
          <p:spPr bwMode="auto">
            <a:xfrm>
              <a:off x="9367838" y="4652963"/>
              <a:ext cx="1608137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ru-RU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The right time</a:t>
              </a:r>
              <a:endParaRPr kumimoji="0" lang="en-US" altLang="ru-RU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53" name="Прямоугольник 120"/>
          <p:cNvSpPr>
            <a:spLocks noChangeArrowheads="1"/>
          </p:cNvSpPr>
          <p:nvPr/>
        </p:nvSpPr>
        <p:spPr bwMode="auto">
          <a:xfrm>
            <a:off x="8585200" y="2465388"/>
            <a:ext cx="3173413" cy="1350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ru-RU" sz="1400" i="1">
                <a:solidFill>
                  <a:srgbClr val="73858E"/>
                </a:solidFill>
                <a:latin typeface="Arial"/>
                <a:cs typeface="Arial"/>
              </a:rPr>
              <a:t>Assisting residents to remain at home, with access to the full range of community services that Islington has to offer. </a:t>
            </a:r>
            <a:endParaRPr lang="en-US"/>
          </a:p>
        </p:txBody>
      </p:sp>
      <p:sp>
        <p:nvSpPr>
          <p:cNvPr id="54" name="Прямоугольник 121"/>
          <p:cNvSpPr>
            <a:spLocks noChangeArrowheads="1"/>
          </p:cNvSpPr>
          <p:nvPr/>
        </p:nvSpPr>
        <p:spPr bwMode="auto">
          <a:xfrm>
            <a:off x="8449109" y="5048772"/>
            <a:ext cx="3546245" cy="1345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ru-RU" sz="1400" i="1">
                <a:solidFill>
                  <a:srgbClr val="73858E"/>
                </a:solidFill>
                <a:latin typeface="Arial"/>
                <a:cs typeface="Arial"/>
              </a:rPr>
              <a:t>Working with the resident, their support network and our partner </a:t>
            </a:r>
            <a:r>
              <a:rPr lang="en-US" altLang="ru-RU" sz="1400" i="1" err="1">
                <a:solidFill>
                  <a:srgbClr val="73858E"/>
                </a:solidFill>
                <a:latin typeface="Arial"/>
                <a:cs typeface="Arial"/>
              </a:rPr>
              <a:t>organisations</a:t>
            </a:r>
            <a:r>
              <a:rPr lang="en-US" altLang="ru-RU" sz="1400" i="1">
                <a:solidFill>
                  <a:srgbClr val="73858E"/>
                </a:solidFill>
                <a:latin typeface="Arial"/>
                <a:cs typeface="Arial"/>
              </a:rPr>
              <a:t> to achieve better outcomes and make the most effective use of our resources. </a:t>
            </a:r>
            <a:endParaRPr kumimoji="0" lang="ru-RU" altLang="ru-RU" sz="1200" b="0" i="1" u="none" strike="noStrike" kern="1200" cap="none" spc="0" normalizeH="0" baseline="0" noProof="0">
              <a:ln>
                <a:noFill/>
              </a:ln>
              <a:solidFill>
                <a:srgbClr val="73858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5" name="Isosceles Triangle 54"/>
          <p:cNvSpPr/>
          <p:nvPr/>
        </p:nvSpPr>
        <p:spPr>
          <a:xfrm rot="19828950">
            <a:off x="5166642" y="2513803"/>
            <a:ext cx="499412" cy="567554"/>
          </a:xfrm>
          <a:prstGeom prst="triangle">
            <a:avLst>
              <a:gd name="adj" fmla="val 5566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Isosceles Triangle 55"/>
          <p:cNvSpPr/>
          <p:nvPr/>
        </p:nvSpPr>
        <p:spPr>
          <a:xfrm rot="3687967">
            <a:off x="6876620" y="3164163"/>
            <a:ext cx="499412" cy="567554"/>
          </a:xfrm>
          <a:prstGeom prst="triangle">
            <a:avLst>
              <a:gd name="adj" fmla="val 5566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Isosceles Triangle 56"/>
          <p:cNvSpPr/>
          <p:nvPr/>
        </p:nvSpPr>
        <p:spPr>
          <a:xfrm rot="8857761">
            <a:off x="6306083" y="4764995"/>
            <a:ext cx="499412" cy="567554"/>
          </a:xfrm>
          <a:prstGeom prst="triangle">
            <a:avLst>
              <a:gd name="adj" fmla="val 5566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Isosceles Triangle 57"/>
          <p:cNvSpPr/>
          <p:nvPr/>
        </p:nvSpPr>
        <p:spPr>
          <a:xfrm rot="14304804">
            <a:off x="4617455" y="4263396"/>
            <a:ext cx="499412" cy="567554"/>
          </a:xfrm>
          <a:prstGeom prst="triangle">
            <a:avLst>
              <a:gd name="adj" fmla="val 5566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Freeform 29"/>
          <p:cNvSpPr>
            <a:spLocks noEditPoints="1"/>
          </p:cNvSpPr>
          <p:nvPr/>
        </p:nvSpPr>
        <p:spPr bwMode="auto">
          <a:xfrm>
            <a:off x="8732105" y="1578335"/>
            <a:ext cx="803275" cy="760412"/>
          </a:xfrm>
          <a:custGeom>
            <a:avLst/>
            <a:gdLst>
              <a:gd name="T0" fmla="*/ 2147483646 w 73"/>
              <a:gd name="T1" fmla="*/ 2147483646 h 69"/>
              <a:gd name="T2" fmla="*/ 2147483646 w 73"/>
              <a:gd name="T3" fmla="*/ 2147483646 h 69"/>
              <a:gd name="T4" fmla="*/ 2147483646 w 73"/>
              <a:gd name="T5" fmla="*/ 2147483646 h 69"/>
              <a:gd name="T6" fmla="*/ 2147483646 w 73"/>
              <a:gd name="T7" fmla="*/ 2147483646 h 69"/>
              <a:gd name="T8" fmla="*/ 2147483646 w 73"/>
              <a:gd name="T9" fmla="*/ 2147483646 h 69"/>
              <a:gd name="T10" fmla="*/ 2147483646 w 73"/>
              <a:gd name="T11" fmla="*/ 2147483646 h 69"/>
              <a:gd name="T12" fmla="*/ 2147483646 w 73"/>
              <a:gd name="T13" fmla="*/ 2147483646 h 69"/>
              <a:gd name="T14" fmla="*/ 2147483646 w 73"/>
              <a:gd name="T15" fmla="*/ 2147483646 h 69"/>
              <a:gd name="T16" fmla="*/ 2147483646 w 73"/>
              <a:gd name="T17" fmla="*/ 2147483646 h 69"/>
              <a:gd name="T18" fmla="*/ 2147483646 w 73"/>
              <a:gd name="T19" fmla="*/ 2147483646 h 69"/>
              <a:gd name="T20" fmla="*/ 2147483646 w 73"/>
              <a:gd name="T21" fmla="*/ 2147483646 h 69"/>
              <a:gd name="T22" fmla="*/ 2147483646 w 73"/>
              <a:gd name="T23" fmla="*/ 2147483646 h 69"/>
              <a:gd name="T24" fmla="*/ 2147483646 w 73"/>
              <a:gd name="T25" fmla="*/ 2147483646 h 6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3" h="69">
                <a:moveTo>
                  <a:pt x="37" y="69"/>
                </a:moveTo>
                <a:cubicBezTo>
                  <a:pt x="28" y="69"/>
                  <a:pt x="20" y="66"/>
                  <a:pt x="13" y="60"/>
                </a:cubicBezTo>
                <a:cubicBezTo>
                  <a:pt x="0" y="47"/>
                  <a:pt x="0" y="26"/>
                  <a:pt x="13" y="13"/>
                </a:cubicBezTo>
                <a:cubicBezTo>
                  <a:pt x="26" y="0"/>
                  <a:pt x="47" y="0"/>
                  <a:pt x="60" y="13"/>
                </a:cubicBezTo>
                <a:cubicBezTo>
                  <a:pt x="73" y="26"/>
                  <a:pt x="73" y="47"/>
                  <a:pt x="60" y="60"/>
                </a:cubicBezTo>
                <a:cubicBezTo>
                  <a:pt x="60" y="60"/>
                  <a:pt x="60" y="60"/>
                  <a:pt x="60" y="60"/>
                </a:cubicBezTo>
                <a:cubicBezTo>
                  <a:pt x="54" y="66"/>
                  <a:pt x="45" y="69"/>
                  <a:pt x="37" y="69"/>
                </a:cubicBezTo>
                <a:close/>
                <a:moveTo>
                  <a:pt x="37" y="11"/>
                </a:moveTo>
                <a:cubicBezTo>
                  <a:pt x="30" y="11"/>
                  <a:pt x="24" y="13"/>
                  <a:pt x="19" y="18"/>
                </a:cubicBezTo>
                <a:cubicBezTo>
                  <a:pt x="9" y="28"/>
                  <a:pt x="9" y="44"/>
                  <a:pt x="19" y="54"/>
                </a:cubicBezTo>
                <a:cubicBezTo>
                  <a:pt x="29" y="64"/>
                  <a:pt x="45" y="64"/>
                  <a:pt x="55" y="54"/>
                </a:cubicBezTo>
                <a:cubicBezTo>
                  <a:pt x="65" y="44"/>
                  <a:pt x="65" y="28"/>
                  <a:pt x="55" y="18"/>
                </a:cubicBezTo>
                <a:cubicBezTo>
                  <a:pt x="50" y="13"/>
                  <a:pt x="43" y="11"/>
                  <a:pt x="37" y="1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9" name="Freeform 29"/>
          <p:cNvSpPr>
            <a:spLocks noEditPoints="1"/>
          </p:cNvSpPr>
          <p:nvPr/>
        </p:nvSpPr>
        <p:spPr bwMode="auto">
          <a:xfrm>
            <a:off x="641080" y="4237043"/>
            <a:ext cx="803275" cy="760412"/>
          </a:xfrm>
          <a:custGeom>
            <a:avLst/>
            <a:gdLst>
              <a:gd name="T0" fmla="*/ 2147483646 w 73"/>
              <a:gd name="T1" fmla="*/ 2147483646 h 69"/>
              <a:gd name="T2" fmla="*/ 2147483646 w 73"/>
              <a:gd name="T3" fmla="*/ 2147483646 h 69"/>
              <a:gd name="T4" fmla="*/ 2147483646 w 73"/>
              <a:gd name="T5" fmla="*/ 2147483646 h 69"/>
              <a:gd name="T6" fmla="*/ 2147483646 w 73"/>
              <a:gd name="T7" fmla="*/ 2147483646 h 69"/>
              <a:gd name="T8" fmla="*/ 2147483646 w 73"/>
              <a:gd name="T9" fmla="*/ 2147483646 h 69"/>
              <a:gd name="T10" fmla="*/ 2147483646 w 73"/>
              <a:gd name="T11" fmla="*/ 2147483646 h 69"/>
              <a:gd name="T12" fmla="*/ 2147483646 w 73"/>
              <a:gd name="T13" fmla="*/ 2147483646 h 69"/>
              <a:gd name="T14" fmla="*/ 2147483646 w 73"/>
              <a:gd name="T15" fmla="*/ 2147483646 h 69"/>
              <a:gd name="T16" fmla="*/ 2147483646 w 73"/>
              <a:gd name="T17" fmla="*/ 2147483646 h 69"/>
              <a:gd name="T18" fmla="*/ 2147483646 w 73"/>
              <a:gd name="T19" fmla="*/ 2147483646 h 69"/>
              <a:gd name="T20" fmla="*/ 2147483646 w 73"/>
              <a:gd name="T21" fmla="*/ 2147483646 h 69"/>
              <a:gd name="T22" fmla="*/ 2147483646 w 73"/>
              <a:gd name="T23" fmla="*/ 2147483646 h 69"/>
              <a:gd name="T24" fmla="*/ 2147483646 w 73"/>
              <a:gd name="T25" fmla="*/ 2147483646 h 6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3" h="69">
                <a:moveTo>
                  <a:pt x="37" y="69"/>
                </a:moveTo>
                <a:cubicBezTo>
                  <a:pt x="28" y="69"/>
                  <a:pt x="20" y="66"/>
                  <a:pt x="13" y="60"/>
                </a:cubicBezTo>
                <a:cubicBezTo>
                  <a:pt x="0" y="47"/>
                  <a:pt x="0" y="26"/>
                  <a:pt x="13" y="13"/>
                </a:cubicBezTo>
                <a:cubicBezTo>
                  <a:pt x="26" y="0"/>
                  <a:pt x="47" y="0"/>
                  <a:pt x="60" y="13"/>
                </a:cubicBezTo>
                <a:cubicBezTo>
                  <a:pt x="73" y="26"/>
                  <a:pt x="73" y="47"/>
                  <a:pt x="60" y="60"/>
                </a:cubicBezTo>
                <a:cubicBezTo>
                  <a:pt x="60" y="60"/>
                  <a:pt x="60" y="60"/>
                  <a:pt x="60" y="60"/>
                </a:cubicBezTo>
                <a:cubicBezTo>
                  <a:pt x="54" y="66"/>
                  <a:pt x="45" y="69"/>
                  <a:pt x="37" y="69"/>
                </a:cubicBezTo>
                <a:close/>
                <a:moveTo>
                  <a:pt x="37" y="11"/>
                </a:moveTo>
                <a:cubicBezTo>
                  <a:pt x="30" y="11"/>
                  <a:pt x="24" y="13"/>
                  <a:pt x="19" y="18"/>
                </a:cubicBezTo>
                <a:cubicBezTo>
                  <a:pt x="9" y="28"/>
                  <a:pt x="9" y="44"/>
                  <a:pt x="19" y="54"/>
                </a:cubicBezTo>
                <a:cubicBezTo>
                  <a:pt x="29" y="64"/>
                  <a:pt x="45" y="64"/>
                  <a:pt x="55" y="54"/>
                </a:cubicBezTo>
                <a:cubicBezTo>
                  <a:pt x="65" y="44"/>
                  <a:pt x="65" y="28"/>
                  <a:pt x="55" y="18"/>
                </a:cubicBezTo>
                <a:cubicBezTo>
                  <a:pt x="50" y="13"/>
                  <a:pt x="43" y="11"/>
                  <a:pt x="37" y="1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" name="Oval 70"/>
          <p:cNvSpPr/>
          <p:nvPr/>
        </p:nvSpPr>
        <p:spPr>
          <a:xfrm>
            <a:off x="8849946" y="1696580"/>
            <a:ext cx="558000" cy="558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Freeform 61"/>
          <p:cNvSpPr>
            <a:spLocks noEditPoints="1"/>
          </p:cNvSpPr>
          <p:nvPr/>
        </p:nvSpPr>
        <p:spPr bwMode="auto">
          <a:xfrm>
            <a:off x="8962177" y="1816597"/>
            <a:ext cx="331427" cy="283886"/>
          </a:xfrm>
          <a:custGeom>
            <a:avLst/>
            <a:gdLst>
              <a:gd name="T0" fmla="*/ 415925 w 256"/>
              <a:gd name="T1" fmla="*/ 208197 h 244"/>
              <a:gd name="T2" fmla="*/ 396429 w 256"/>
              <a:gd name="T3" fmla="*/ 227715 h 244"/>
              <a:gd name="T4" fmla="*/ 383431 w 256"/>
              <a:gd name="T5" fmla="*/ 222836 h 244"/>
              <a:gd name="T6" fmla="*/ 383431 w 256"/>
              <a:gd name="T7" fmla="*/ 222836 h 244"/>
              <a:gd name="T8" fmla="*/ 207963 w 256"/>
              <a:gd name="T9" fmla="*/ 47170 h 244"/>
              <a:gd name="T10" fmla="*/ 207963 w 256"/>
              <a:gd name="T11" fmla="*/ 47170 h 244"/>
              <a:gd name="T12" fmla="*/ 207963 w 256"/>
              <a:gd name="T13" fmla="*/ 47170 h 244"/>
              <a:gd name="T14" fmla="*/ 32494 w 256"/>
              <a:gd name="T15" fmla="*/ 222836 h 244"/>
              <a:gd name="T16" fmla="*/ 32494 w 256"/>
              <a:gd name="T17" fmla="*/ 222836 h 244"/>
              <a:gd name="T18" fmla="*/ 19496 w 256"/>
              <a:gd name="T19" fmla="*/ 227715 h 244"/>
              <a:gd name="T20" fmla="*/ 0 w 256"/>
              <a:gd name="T21" fmla="*/ 208197 h 244"/>
              <a:gd name="T22" fmla="*/ 6499 w 256"/>
              <a:gd name="T23" fmla="*/ 193558 h 244"/>
              <a:gd name="T24" fmla="*/ 193340 w 256"/>
              <a:gd name="T25" fmla="*/ 6506 h 244"/>
              <a:gd name="T26" fmla="*/ 207963 w 256"/>
              <a:gd name="T27" fmla="*/ 0 h 244"/>
              <a:gd name="T28" fmla="*/ 207963 w 256"/>
              <a:gd name="T29" fmla="*/ 0 h 244"/>
              <a:gd name="T30" fmla="*/ 209587 w 256"/>
              <a:gd name="T31" fmla="*/ 0 h 244"/>
              <a:gd name="T32" fmla="*/ 209587 w 256"/>
              <a:gd name="T33" fmla="*/ 0 h 244"/>
              <a:gd name="T34" fmla="*/ 209587 w 256"/>
              <a:gd name="T35" fmla="*/ 0 h 244"/>
              <a:gd name="T36" fmla="*/ 209587 w 256"/>
              <a:gd name="T37" fmla="*/ 0 h 244"/>
              <a:gd name="T38" fmla="*/ 222585 w 256"/>
              <a:gd name="T39" fmla="*/ 6506 h 244"/>
              <a:gd name="T40" fmla="*/ 222585 w 256"/>
              <a:gd name="T41" fmla="*/ 6506 h 244"/>
              <a:gd name="T42" fmla="*/ 298946 w 256"/>
              <a:gd name="T43" fmla="*/ 82953 h 244"/>
              <a:gd name="T44" fmla="*/ 298946 w 256"/>
              <a:gd name="T45" fmla="*/ 65061 h 244"/>
              <a:gd name="T46" fmla="*/ 318443 w 256"/>
              <a:gd name="T47" fmla="*/ 45543 h 244"/>
              <a:gd name="T48" fmla="*/ 337939 w 256"/>
              <a:gd name="T49" fmla="*/ 65061 h 244"/>
              <a:gd name="T50" fmla="*/ 337939 w 256"/>
              <a:gd name="T51" fmla="*/ 121990 h 244"/>
              <a:gd name="T52" fmla="*/ 411051 w 256"/>
              <a:gd name="T53" fmla="*/ 195184 h 244"/>
              <a:gd name="T54" fmla="*/ 411051 w 256"/>
              <a:gd name="T55" fmla="*/ 195184 h 244"/>
              <a:gd name="T56" fmla="*/ 415925 w 256"/>
              <a:gd name="T57" fmla="*/ 208197 h 244"/>
              <a:gd name="T58" fmla="*/ 376932 w 256"/>
              <a:gd name="T59" fmla="*/ 240727 h 244"/>
              <a:gd name="T60" fmla="*/ 376932 w 256"/>
              <a:gd name="T61" fmla="*/ 299283 h 244"/>
              <a:gd name="T62" fmla="*/ 376932 w 256"/>
              <a:gd name="T63" fmla="*/ 325307 h 244"/>
              <a:gd name="T64" fmla="*/ 376932 w 256"/>
              <a:gd name="T65" fmla="*/ 377357 h 244"/>
              <a:gd name="T66" fmla="*/ 357436 w 256"/>
              <a:gd name="T67" fmla="*/ 396875 h 244"/>
              <a:gd name="T68" fmla="*/ 318443 w 256"/>
              <a:gd name="T69" fmla="*/ 396875 h 244"/>
              <a:gd name="T70" fmla="*/ 318443 w 256"/>
              <a:gd name="T71" fmla="*/ 240727 h 244"/>
              <a:gd name="T72" fmla="*/ 240457 w 256"/>
              <a:gd name="T73" fmla="*/ 240727 h 244"/>
              <a:gd name="T74" fmla="*/ 240457 w 256"/>
              <a:gd name="T75" fmla="*/ 396875 h 244"/>
              <a:gd name="T76" fmla="*/ 58489 w 256"/>
              <a:gd name="T77" fmla="*/ 396875 h 244"/>
              <a:gd name="T78" fmla="*/ 38993 w 256"/>
              <a:gd name="T79" fmla="*/ 377357 h 244"/>
              <a:gd name="T80" fmla="*/ 38993 w 256"/>
              <a:gd name="T81" fmla="*/ 325307 h 244"/>
              <a:gd name="T82" fmla="*/ 38993 w 256"/>
              <a:gd name="T83" fmla="*/ 299283 h 244"/>
              <a:gd name="T84" fmla="*/ 38993 w 256"/>
              <a:gd name="T85" fmla="*/ 240727 h 244"/>
              <a:gd name="T86" fmla="*/ 207963 w 256"/>
              <a:gd name="T87" fmla="*/ 71568 h 244"/>
              <a:gd name="T88" fmla="*/ 376932 w 256"/>
              <a:gd name="T89" fmla="*/ 240727 h 244"/>
              <a:gd name="T90" fmla="*/ 175468 w 256"/>
              <a:gd name="T91" fmla="*/ 240727 h 244"/>
              <a:gd name="T92" fmla="*/ 97482 w 256"/>
              <a:gd name="T93" fmla="*/ 240727 h 244"/>
              <a:gd name="T94" fmla="*/ 97482 w 256"/>
              <a:gd name="T95" fmla="*/ 318801 h 244"/>
              <a:gd name="T96" fmla="*/ 175468 w 256"/>
              <a:gd name="T97" fmla="*/ 318801 h 244"/>
              <a:gd name="T98" fmla="*/ 175468 w 256"/>
              <a:gd name="T99" fmla="*/ 240727 h 244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56" h="244">
                <a:moveTo>
                  <a:pt x="256" y="128"/>
                </a:moveTo>
                <a:cubicBezTo>
                  <a:pt x="256" y="135"/>
                  <a:pt x="251" y="140"/>
                  <a:pt x="244" y="140"/>
                </a:cubicBezTo>
                <a:cubicBezTo>
                  <a:pt x="241" y="140"/>
                  <a:pt x="238" y="139"/>
                  <a:pt x="236" y="137"/>
                </a:cubicBezTo>
                <a:cubicBezTo>
                  <a:pt x="236" y="137"/>
                  <a:pt x="236" y="137"/>
                  <a:pt x="236" y="137"/>
                </a:cubicBezTo>
                <a:cubicBezTo>
                  <a:pt x="128" y="29"/>
                  <a:pt x="128" y="29"/>
                  <a:pt x="128" y="29"/>
                </a:cubicBezTo>
                <a:cubicBezTo>
                  <a:pt x="128" y="29"/>
                  <a:pt x="128" y="29"/>
                  <a:pt x="128" y="29"/>
                </a:cubicBezTo>
                <a:cubicBezTo>
                  <a:pt x="128" y="29"/>
                  <a:pt x="128" y="29"/>
                  <a:pt x="128" y="29"/>
                </a:cubicBezTo>
                <a:cubicBezTo>
                  <a:pt x="20" y="137"/>
                  <a:pt x="20" y="137"/>
                  <a:pt x="20" y="137"/>
                </a:cubicBezTo>
                <a:cubicBezTo>
                  <a:pt x="20" y="137"/>
                  <a:pt x="20" y="137"/>
                  <a:pt x="20" y="137"/>
                </a:cubicBezTo>
                <a:cubicBezTo>
                  <a:pt x="18" y="139"/>
                  <a:pt x="15" y="140"/>
                  <a:pt x="12" y="140"/>
                </a:cubicBezTo>
                <a:cubicBezTo>
                  <a:pt x="5" y="140"/>
                  <a:pt x="0" y="135"/>
                  <a:pt x="0" y="128"/>
                </a:cubicBezTo>
                <a:cubicBezTo>
                  <a:pt x="0" y="125"/>
                  <a:pt x="1" y="122"/>
                  <a:pt x="4" y="119"/>
                </a:cubicBezTo>
                <a:cubicBezTo>
                  <a:pt x="119" y="4"/>
                  <a:pt x="119" y="4"/>
                  <a:pt x="119" y="4"/>
                </a:cubicBezTo>
                <a:cubicBezTo>
                  <a:pt x="122" y="1"/>
                  <a:pt x="125" y="0"/>
                  <a:pt x="128" y="0"/>
                </a:cubicBezTo>
                <a:cubicBezTo>
                  <a:pt x="128" y="0"/>
                  <a:pt x="128" y="0"/>
                  <a:pt x="128" y="0"/>
                </a:cubicBezTo>
                <a:cubicBezTo>
                  <a:pt x="128" y="0"/>
                  <a:pt x="128" y="0"/>
                  <a:pt x="129" y="0"/>
                </a:cubicBezTo>
                <a:cubicBezTo>
                  <a:pt x="129" y="0"/>
                  <a:pt x="129" y="0"/>
                  <a:pt x="129" y="0"/>
                </a:cubicBezTo>
                <a:cubicBezTo>
                  <a:pt x="129" y="0"/>
                  <a:pt x="129" y="0"/>
                  <a:pt x="129" y="0"/>
                </a:cubicBezTo>
                <a:cubicBezTo>
                  <a:pt x="129" y="0"/>
                  <a:pt x="129" y="0"/>
                  <a:pt x="129" y="0"/>
                </a:cubicBezTo>
                <a:cubicBezTo>
                  <a:pt x="132" y="0"/>
                  <a:pt x="135" y="2"/>
                  <a:pt x="137" y="4"/>
                </a:cubicBezTo>
                <a:cubicBezTo>
                  <a:pt x="137" y="4"/>
                  <a:pt x="137" y="4"/>
                  <a:pt x="137" y="4"/>
                </a:cubicBezTo>
                <a:cubicBezTo>
                  <a:pt x="184" y="51"/>
                  <a:pt x="184" y="51"/>
                  <a:pt x="184" y="51"/>
                </a:cubicBezTo>
                <a:cubicBezTo>
                  <a:pt x="184" y="40"/>
                  <a:pt x="184" y="40"/>
                  <a:pt x="184" y="40"/>
                </a:cubicBezTo>
                <a:cubicBezTo>
                  <a:pt x="184" y="33"/>
                  <a:pt x="189" y="28"/>
                  <a:pt x="196" y="28"/>
                </a:cubicBezTo>
                <a:cubicBezTo>
                  <a:pt x="203" y="28"/>
                  <a:pt x="208" y="33"/>
                  <a:pt x="208" y="40"/>
                </a:cubicBezTo>
                <a:cubicBezTo>
                  <a:pt x="208" y="75"/>
                  <a:pt x="208" y="75"/>
                  <a:pt x="208" y="75"/>
                </a:cubicBezTo>
                <a:cubicBezTo>
                  <a:pt x="253" y="120"/>
                  <a:pt x="253" y="120"/>
                  <a:pt x="253" y="120"/>
                </a:cubicBezTo>
                <a:cubicBezTo>
                  <a:pt x="253" y="120"/>
                  <a:pt x="253" y="120"/>
                  <a:pt x="253" y="120"/>
                </a:cubicBezTo>
                <a:cubicBezTo>
                  <a:pt x="255" y="122"/>
                  <a:pt x="256" y="125"/>
                  <a:pt x="256" y="128"/>
                </a:cubicBezTo>
                <a:moveTo>
                  <a:pt x="232" y="148"/>
                </a:moveTo>
                <a:cubicBezTo>
                  <a:pt x="232" y="184"/>
                  <a:pt x="232" y="184"/>
                  <a:pt x="232" y="184"/>
                </a:cubicBezTo>
                <a:cubicBezTo>
                  <a:pt x="232" y="200"/>
                  <a:pt x="232" y="200"/>
                  <a:pt x="232" y="200"/>
                </a:cubicBezTo>
                <a:cubicBezTo>
                  <a:pt x="232" y="232"/>
                  <a:pt x="232" y="232"/>
                  <a:pt x="232" y="232"/>
                </a:cubicBezTo>
                <a:cubicBezTo>
                  <a:pt x="232" y="239"/>
                  <a:pt x="227" y="244"/>
                  <a:pt x="220" y="244"/>
                </a:cubicBezTo>
                <a:cubicBezTo>
                  <a:pt x="196" y="244"/>
                  <a:pt x="196" y="244"/>
                  <a:pt x="196" y="244"/>
                </a:cubicBezTo>
                <a:cubicBezTo>
                  <a:pt x="196" y="148"/>
                  <a:pt x="196" y="148"/>
                  <a:pt x="196" y="148"/>
                </a:cubicBezTo>
                <a:cubicBezTo>
                  <a:pt x="148" y="148"/>
                  <a:pt x="148" y="148"/>
                  <a:pt x="148" y="148"/>
                </a:cubicBezTo>
                <a:cubicBezTo>
                  <a:pt x="148" y="244"/>
                  <a:pt x="148" y="244"/>
                  <a:pt x="148" y="244"/>
                </a:cubicBezTo>
                <a:cubicBezTo>
                  <a:pt x="36" y="244"/>
                  <a:pt x="36" y="244"/>
                  <a:pt x="36" y="244"/>
                </a:cubicBezTo>
                <a:cubicBezTo>
                  <a:pt x="29" y="244"/>
                  <a:pt x="24" y="239"/>
                  <a:pt x="24" y="232"/>
                </a:cubicBezTo>
                <a:cubicBezTo>
                  <a:pt x="24" y="200"/>
                  <a:pt x="24" y="200"/>
                  <a:pt x="24" y="200"/>
                </a:cubicBezTo>
                <a:cubicBezTo>
                  <a:pt x="24" y="184"/>
                  <a:pt x="24" y="184"/>
                  <a:pt x="24" y="184"/>
                </a:cubicBezTo>
                <a:cubicBezTo>
                  <a:pt x="24" y="148"/>
                  <a:pt x="24" y="148"/>
                  <a:pt x="24" y="148"/>
                </a:cubicBezTo>
                <a:cubicBezTo>
                  <a:pt x="128" y="44"/>
                  <a:pt x="128" y="44"/>
                  <a:pt x="128" y="44"/>
                </a:cubicBezTo>
                <a:lnTo>
                  <a:pt x="232" y="148"/>
                </a:lnTo>
                <a:close/>
                <a:moveTo>
                  <a:pt x="108" y="148"/>
                </a:moveTo>
                <a:cubicBezTo>
                  <a:pt x="60" y="148"/>
                  <a:pt x="60" y="148"/>
                  <a:pt x="60" y="148"/>
                </a:cubicBezTo>
                <a:cubicBezTo>
                  <a:pt x="60" y="196"/>
                  <a:pt x="60" y="196"/>
                  <a:pt x="60" y="196"/>
                </a:cubicBezTo>
                <a:cubicBezTo>
                  <a:pt x="108" y="196"/>
                  <a:pt x="108" y="196"/>
                  <a:pt x="108" y="196"/>
                </a:cubicBezTo>
                <a:lnTo>
                  <a:pt x="108" y="1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8855010" y="4221432"/>
            <a:ext cx="558000" cy="558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Freeform: Shape 116">
            <a:extLst>
              <a:ext uri="{FF2B5EF4-FFF2-40B4-BE49-F238E27FC236}">
                <a16:creationId xmlns:a16="http://schemas.microsoft.com/office/drawing/2014/main" id="{16DF905B-662B-4F98-A0B0-C26D1A8A0150}"/>
              </a:ext>
            </a:extLst>
          </p:cNvPr>
          <p:cNvSpPr>
            <a:spLocks noChangeAspect="1"/>
          </p:cNvSpPr>
          <p:nvPr/>
        </p:nvSpPr>
        <p:spPr>
          <a:xfrm>
            <a:off x="8967017" y="4342788"/>
            <a:ext cx="314116" cy="251055"/>
          </a:xfrm>
          <a:custGeom>
            <a:avLst/>
            <a:gdLst>
              <a:gd name="connsiteX0" fmla="*/ 3314700 w 4038600"/>
              <a:gd name="connsiteY0" fmla="*/ 2705100 h 3227832"/>
              <a:gd name="connsiteX1" fmla="*/ 2748534 w 4038600"/>
              <a:gd name="connsiteY1" fmla="*/ 3075432 h 3227832"/>
              <a:gd name="connsiteX2" fmla="*/ 3880866 w 4038600"/>
              <a:gd name="connsiteY2" fmla="*/ 3075432 h 3227832"/>
              <a:gd name="connsiteX3" fmla="*/ 3314700 w 4038600"/>
              <a:gd name="connsiteY3" fmla="*/ 2705100 h 3227832"/>
              <a:gd name="connsiteX4" fmla="*/ 723900 w 4038600"/>
              <a:gd name="connsiteY4" fmla="*/ 2705100 h 3227832"/>
              <a:gd name="connsiteX5" fmla="*/ 157734 w 4038600"/>
              <a:gd name="connsiteY5" fmla="*/ 3075432 h 3227832"/>
              <a:gd name="connsiteX6" fmla="*/ 1290066 w 4038600"/>
              <a:gd name="connsiteY6" fmla="*/ 3075432 h 3227832"/>
              <a:gd name="connsiteX7" fmla="*/ 723900 w 4038600"/>
              <a:gd name="connsiteY7" fmla="*/ 2705100 h 3227832"/>
              <a:gd name="connsiteX8" fmla="*/ 3314700 w 4038600"/>
              <a:gd name="connsiteY8" fmla="*/ 2552700 h 3227832"/>
              <a:gd name="connsiteX9" fmla="*/ 4038600 w 4038600"/>
              <a:gd name="connsiteY9" fmla="*/ 3151632 h 3227832"/>
              <a:gd name="connsiteX10" fmla="*/ 3962400 w 4038600"/>
              <a:gd name="connsiteY10" fmla="*/ 3227832 h 3227832"/>
              <a:gd name="connsiteX11" fmla="*/ 2667000 w 4038600"/>
              <a:gd name="connsiteY11" fmla="*/ 3227832 h 3227832"/>
              <a:gd name="connsiteX12" fmla="*/ 2590800 w 4038600"/>
              <a:gd name="connsiteY12" fmla="*/ 3151632 h 3227832"/>
              <a:gd name="connsiteX13" fmla="*/ 3314700 w 4038600"/>
              <a:gd name="connsiteY13" fmla="*/ 2552700 h 3227832"/>
              <a:gd name="connsiteX14" fmla="*/ 723900 w 4038600"/>
              <a:gd name="connsiteY14" fmla="*/ 2552700 h 3227832"/>
              <a:gd name="connsiteX15" fmla="*/ 1447800 w 4038600"/>
              <a:gd name="connsiteY15" fmla="*/ 3151632 h 3227832"/>
              <a:gd name="connsiteX16" fmla="*/ 1371600 w 4038600"/>
              <a:gd name="connsiteY16" fmla="*/ 3227832 h 3227832"/>
              <a:gd name="connsiteX17" fmla="*/ 76200 w 4038600"/>
              <a:gd name="connsiteY17" fmla="*/ 3227832 h 3227832"/>
              <a:gd name="connsiteX18" fmla="*/ 0 w 4038600"/>
              <a:gd name="connsiteY18" fmla="*/ 3151632 h 3227832"/>
              <a:gd name="connsiteX19" fmla="*/ 723900 w 4038600"/>
              <a:gd name="connsiteY19" fmla="*/ 2552700 h 3227832"/>
              <a:gd name="connsiteX20" fmla="*/ 3314700 w 4038600"/>
              <a:gd name="connsiteY20" fmla="*/ 1905000 h 3227832"/>
              <a:gd name="connsiteX21" fmla="*/ 3105150 w 4038600"/>
              <a:gd name="connsiteY21" fmla="*/ 2114550 h 3227832"/>
              <a:gd name="connsiteX22" fmla="*/ 3314700 w 4038600"/>
              <a:gd name="connsiteY22" fmla="*/ 2324100 h 3227832"/>
              <a:gd name="connsiteX23" fmla="*/ 3524250 w 4038600"/>
              <a:gd name="connsiteY23" fmla="*/ 2114550 h 3227832"/>
              <a:gd name="connsiteX24" fmla="*/ 3314700 w 4038600"/>
              <a:gd name="connsiteY24" fmla="*/ 1905000 h 3227832"/>
              <a:gd name="connsiteX25" fmla="*/ 723900 w 4038600"/>
              <a:gd name="connsiteY25" fmla="*/ 1905000 h 3227832"/>
              <a:gd name="connsiteX26" fmla="*/ 514350 w 4038600"/>
              <a:gd name="connsiteY26" fmla="*/ 2114550 h 3227832"/>
              <a:gd name="connsiteX27" fmla="*/ 723900 w 4038600"/>
              <a:gd name="connsiteY27" fmla="*/ 2324100 h 3227832"/>
              <a:gd name="connsiteX28" fmla="*/ 933450 w 4038600"/>
              <a:gd name="connsiteY28" fmla="*/ 2114550 h 3227832"/>
              <a:gd name="connsiteX29" fmla="*/ 723900 w 4038600"/>
              <a:gd name="connsiteY29" fmla="*/ 1905000 h 3227832"/>
              <a:gd name="connsiteX30" fmla="*/ 3314700 w 4038600"/>
              <a:gd name="connsiteY30" fmla="*/ 1752600 h 3227832"/>
              <a:gd name="connsiteX31" fmla="*/ 3676650 w 4038600"/>
              <a:gd name="connsiteY31" fmla="*/ 2114550 h 3227832"/>
              <a:gd name="connsiteX32" fmla="*/ 3314700 w 4038600"/>
              <a:gd name="connsiteY32" fmla="*/ 2476500 h 3227832"/>
              <a:gd name="connsiteX33" fmla="*/ 2952750 w 4038600"/>
              <a:gd name="connsiteY33" fmla="*/ 2114550 h 3227832"/>
              <a:gd name="connsiteX34" fmla="*/ 3314700 w 4038600"/>
              <a:gd name="connsiteY34" fmla="*/ 1752600 h 3227832"/>
              <a:gd name="connsiteX35" fmla="*/ 723900 w 4038600"/>
              <a:gd name="connsiteY35" fmla="*/ 1752600 h 3227832"/>
              <a:gd name="connsiteX36" fmla="*/ 1085850 w 4038600"/>
              <a:gd name="connsiteY36" fmla="*/ 2114550 h 3227832"/>
              <a:gd name="connsiteX37" fmla="*/ 723900 w 4038600"/>
              <a:gd name="connsiteY37" fmla="*/ 2476500 h 3227832"/>
              <a:gd name="connsiteX38" fmla="*/ 361950 w 4038600"/>
              <a:gd name="connsiteY38" fmla="*/ 2114550 h 3227832"/>
              <a:gd name="connsiteX39" fmla="*/ 723900 w 4038600"/>
              <a:gd name="connsiteY39" fmla="*/ 1752600 h 3227832"/>
              <a:gd name="connsiteX40" fmla="*/ 2019300 w 4038600"/>
              <a:gd name="connsiteY40" fmla="*/ 1575816 h 3227832"/>
              <a:gd name="connsiteX41" fmla="*/ 2095500 w 4038600"/>
              <a:gd name="connsiteY41" fmla="*/ 1652016 h 3227832"/>
              <a:gd name="connsiteX42" fmla="*/ 2095500 w 4038600"/>
              <a:gd name="connsiteY42" fmla="*/ 2101596 h 3227832"/>
              <a:gd name="connsiteX43" fmla="*/ 2413254 w 4038600"/>
              <a:gd name="connsiteY43" fmla="*/ 2420874 h 3227832"/>
              <a:gd name="connsiteX44" fmla="*/ 2413254 w 4038600"/>
              <a:gd name="connsiteY44" fmla="*/ 2520001 h 3227832"/>
              <a:gd name="connsiteX45" fmla="*/ 2305812 w 4038600"/>
              <a:gd name="connsiteY45" fmla="*/ 2528316 h 3227832"/>
              <a:gd name="connsiteX46" fmla="*/ 2019300 w 4038600"/>
              <a:gd name="connsiteY46" fmla="*/ 2241042 h 3227832"/>
              <a:gd name="connsiteX47" fmla="*/ 1732788 w 4038600"/>
              <a:gd name="connsiteY47" fmla="*/ 2528316 h 3227832"/>
              <a:gd name="connsiteX48" fmla="*/ 1624584 w 4038600"/>
              <a:gd name="connsiteY48" fmla="*/ 2527554 h 3227832"/>
              <a:gd name="connsiteX49" fmla="*/ 1625346 w 4038600"/>
              <a:gd name="connsiteY49" fmla="*/ 2419350 h 3227832"/>
              <a:gd name="connsiteX50" fmla="*/ 1943100 w 4038600"/>
              <a:gd name="connsiteY50" fmla="*/ 2101596 h 3227832"/>
              <a:gd name="connsiteX51" fmla="*/ 1943100 w 4038600"/>
              <a:gd name="connsiteY51" fmla="*/ 1652016 h 3227832"/>
              <a:gd name="connsiteX52" fmla="*/ 2019300 w 4038600"/>
              <a:gd name="connsiteY52" fmla="*/ 1575816 h 3227832"/>
              <a:gd name="connsiteX53" fmla="*/ 2019300 w 4038600"/>
              <a:gd name="connsiteY53" fmla="*/ 952500 h 3227832"/>
              <a:gd name="connsiteX54" fmla="*/ 1453134 w 4038600"/>
              <a:gd name="connsiteY54" fmla="*/ 1322832 h 3227832"/>
              <a:gd name="connsiteX55" fmla="*/ 2585466 w 4038600"/>
              <a:gd name="connsiteY55" fmla="*/ 1322832 h 3227832"/>
              <a:gd name="connsiteX56" fmla="*/ 2019300 w 4038600"/>
              <a:gd name="connsiteY56" fmla="*/ 952500 h 3227832"/>
              <a:gd name="connsiteX57" fmla="*/ 2019300 w 4038600"/>
              <a:gd name="connsiteY57" fmla="*/ 800100 h 3227832"/>
              <a:gd name="connsiteX58" fmla="*/ 2743200 w 4038600"/>
              <a:gd name="connsiteY58" fmla="*/ 1399032 h 3227832"/>
              <a:gd name="connsiteX59" fmla="*/ 2667000 w 4038600"/>
              <a:gd name="connsiteY59" fmla="*/ 1475232 h 3227832"/>
              <a:gd name="connsiteX60" fmla="*/ 1371600 w 4038600"/>
              <a:gd name="connsiteY60" fmla="*/ 1475232 h 3227832"/>
              <a:gd name="connsiteX61" fmla="*/ 1295400 w 4038600"/>
              <a:gd name="connsiteY61" fmla="*/ 1399032 h 3227832"/>
              <a:gd name="connsiteX62" fmla="*/ 2019300 w 4038600"/>
              <a:gd name="connsiteY62" fmla="*/ 800100 h 3227832"/>
              <a:gd name="connsiteX63" fmla="*/ 2019300 w 4038600"/>
              <a:gd name="connsiteY63" fmla="*/ 152400 h 3227832"/>
              <a:gd name="connsiteX64" fmla="*/ 1809750 w 4038600"/>
              <a:gd name="connsiteY64" fmla="*/ 361950 h 3227832"/>
              <a:gd name="connsiteX65" fmla="*/ 2019300 w 4038600"/>
              <a:gd name="connsiteY65" fmla="*/ 571500 h 3227832"/>
              <a:gd name="connsiteX66" fmla="*/ 2228850 w 4038600"/>
              <a:gd name="connsiteY66" fmla="*/ 361950 h 3227832"/>
              <a:gd name="connsiteX67" fmla="*/ 2019300 w 4038600"/>
              <a:gd name="connsiteY67" fmla="*/ 152400 h 3227832"/>
              <a:gd name="connsiteX68" fmla="*/ 2019300 w 4038600"/>
              <a:gd name="connsiteY68" fmla="*/ 0 h 3227832"/>
              <a:gd name="connsiteX69" fmla="*/ 2381250 w 4038600"/>
              <a:gd name="connsiteY69" fmla="*/ 361950 h 3227832"/>
              <a:gd name="connsiteX70" fmla="*/ 2019300 w 4038600"/>
              <a:gd name="connsiteY70" fmla="*/ 723900 h 3227832"/>
              <a:gd name="connsiteX71" fmla="*/ 1657350 w 4038600"/>
              <a:gd name="connsiteY71" fmla="*/ 361950 h 3227832"/>
              <a:gd name="connsiteX72" fmla="*/ 2019300 w 4038600"/>
              <a:gd name="connsiteY72" fmla="*/ 0 h 322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4038600" h="3227832">
                <a:moveTo>
                  <a:pt x="3314700" y="2705100"/>
                </a:moveTo>
                <a:cubicBezTo>
                  <a:pt x="3188970" y="2705100"/>
                  <a:pt x="2798826" y="2733294"/>
                  <a:pt x="2748534" y="3075432"/>
                </a:cubicBezTo>
                <a:lnTo>
                  <a:pt x="3880866" y="3075432"/>
                </a:lnTo>
                <a:cubicBezTo>
                  <a:pt x="3830574" y="2733294"/>
                  <a:pt x="3440430" y="2705100"/>
                  <a:pt x="3314700" y="2705100"/>
                </a:cubicBezTo>
                <a:close/>
                <a:moveTo>
                  <a:pt x="723900" y="2705100"/>
                </a:moveTo>
                <a:cubicBezTo>
                  <a:pt x="598170" y="2705100"/>
                  <a:pt x="208026" y="2733294"/>
                  <a:pt x="157734" y="3075432"/>
                </a:cubicBezTo>
                <a:lnTo>
                  <a:pt x="1290066" y="3075432"/>
                </a:lnTo>
                <a:cubicBezTo>
                  <a:pt x="1239774" y="2733294"/>
                  <a:pt x="849630" y="2705100"/>
                  <a:pt x="723900" y="2705100"/>
                </a:cubicBezTo>
                <a:close/>
                <a:moveTo>
                  <a:pt x="3314700" y="2552700"/>
                </a:moveTo>
                <a:cubicBezTo>
                  <a:pt x="3761232" y="2552700"/>
                  <a:pt x="4038600" y="2782062"/>
                  <a:pt x="4038600" y="3151632"/>
                </a:cubicBezTo>
                <a:cubicBezTo>
                  <a:pt x="4038600" y="3193713"/>
                  <a:pt x="4004481" y="3227832"/>
                  <a:pt x="3962400" y="3227832"/>
                </a:cubicBezTo>
                <a:lnTo>
                  <a:pt x="2667000" y="3227832"/>
                </a:lnTo>
                <a:cubicBezTo>
                  <a:pt x="2624918" y="3227832"/>
                  <a:pt x="2590800" y="3193713"/>
                  <a:pt x="2590800" y="3151632"/>
                </a:cubicBezTo>
                <a:cubicBezTo>
                  <a:pt x="2590800" y="2781300"/>
                  <a:pt x="2868168" y="2552700"/>
                  <a:pt x="3314700" y="2552700"/>
                </a:cubicBezTo>
                <a:close/>
                <a:moveTo>
                  <a:pt x="723900" y="2552700"/>
                </a:moveTo>
                <a:cubicBezTo>
                  <a:pt x="1170432" y="2552700"/>
                  <a:pt x="1447800" y="2782062"/>
                  <a:pt x="1447800" y="3151632"/>
                </a:cubicBezTo>
                <a:cubicBezTo>
                  <a:pt x="1447800" y="3193713"/>
                  <a:pt x="1413681" y="3227832"/>
                  <a:pt x="1371600" y="3227832"/>
                </a:cubicBezTo>
                <a:lnTo>
                  <a:pt x="76200" y="3227832"/>
                </a:lnTo>
                <a:cubicBezTo>
                  <a:pt x="34118" y="3227832"/>
                  <a:pt x="0" y="3193713"/>
                  <a:pt x="0" y="3151632"/>
                </a:cubicBezTo>
                <a:cubicBezTo>
                  <a:pt x="0" y="2781300"/>
                  <a:pt x="277368" y="2552700"/>
                  <a:pt x="723900" y="2552700"/>
                </a:cubicBezTo>
                <a:close/>
                <a:moveTo>
                  <a:pt x="3314700" y="1905000"/>
                </a:moveTo>
                <a:cubicBezTo>
                  <a:pt x="3198971" y="1905000"/>
                  <a:pt x="3105150" y="1998821"/>
                  <a:pt x="3105150" y="2114550"/>
                </a:cubicBezTo>
                <a:cubicBezTo>
                  <a:pt x="3105150" y="2230278"/>
                  <a:pt x="3198971" y="2324100"/>
                  <a:pt x="3314700" y="2324100"/>
                </a:cubicBezTo>
                <a:cubicBezTo>
                  <a:pt x="3430428" y="2324100"/>
                  <a:pt x="3524250" y="2230278"/>
                  <a:pt x="3524250" y="2114550"/>
                </a:cubicBezTo>
                <a:cubicBezTo>
                  <a:pt x="3524250" y="1998821"/>
                  <a:pt x="3430428" y="1905000"/>
                  <a:pt x="3314700" y="1905000"/>
                </a:cubicBezTo>
                <a:close/>
                <a:moveTo>
                  <a:pt x="723900" y="1905000"/>
                </a:moveTo>
                <a:cubicBezTo>
                  <a:pt x="608171" y="1905000"/>
                  <a:pt x="514350" y="1998821"/>
                  <a:pt x="514350" y="2114550"/>
                </a:cubicBezTo>
                <a:cubicBezTo>
                  <a:pt x="514350" y="2230278"/>
                  <a:pt x="608171" y="2324100"/>
                  <a:pt x="723900" y="2324100"/>
                </a:cubicBezTo>
                <a:cubicBezTo>
                  <a:pt x="839629" y="2324100"/>
                  <a:pt x="933450" y="2230278"/>
                  <a:pt x="933450" y="2114550"/>
                </a:cubicBezTo>
                <a:cubicBezTo>
                  <a:pt x="933450" y="1998821"/>
                  <a:pt x="839629" y="1905000"/>
                  <a:pt x="723900" y="1905000"/>
                </a:cubicBezTo>
                <a:close/>
                <a:moveTo>
                  <a:pt x="3314700" y="1752600"/>
                </a:moveTo>
                <a:cubicBezTo>
                  <a:pt x="3514601" y="1752600"/>
                  <a:pt x="3676650" y="1914649"/>
                  <a:pt x="3676650" y="2114550"/>
                </a:cubicBezTo>
                <a:cubicBezTo>
                  <a:pt x="3676650" y="2314451"/>
                  <a:pt x="3514601" y="2476500"/>
                  <a:pt x="3314700" y="2476500"/>
                </a:cubicBezTo>
                <a:cubicBezTo>
                  <a:pt x="3114970" y="2476081"/>
                  <a:pt x="2953169" y="2314279"/>
                  <a:pt x="2952750" y="2114550"/>
                </a:cubicBezTo>
                <a:cubicBezTo>
                  <a:pt x="2952750" y="1914649"/>
                  <a:pt x="3114799" y="1752600"/>
                  <a:pt x="3314700" y="1752600"/>
                </a:cubicBezTo>
                <a:close/>
                <a:moveTo>
                  <a:pt x="723900" y="1752600"/>
                </a:moveTo>
                <a:cubicBezTo>
                  <a:pt x="923801" y="1752600"/>
                  <a:pt x="1085850" y="1914649"/>
                  <a:pt x="1085850" y="2114550"/>
                </a:cubicBezTo>
                <a:cubicBezTo>
                  <a:pt x="1085850" y="2314451"/>
                  <a:pt x="923801" y="2476500"/>
                  <a:pt x="723900" y="2476500"/>
                </a:cubicBezTo>
                <a:cubicBezTo>
                  <a:pt x="524170" y="2476081"/>
                  <a:pt x="362369" y="2314279"/>
                  <a:pt x="361950" y="2114550"/>
                </a:cubicBezTo>
                <a:cubicBezTo>
                  <a:pt x="361950" y="1914649"/>
                  <a:pt x="523999" y="1752600"/>
                  <a:pt x="723900" y="1752600"/>
                </a:cubicBezTo>
                <a:close/>
                <a:moveTo>
                  <a:pt x="2019300" y="1575816"/>
                </a:moveTo>
                <a:cubicBezTo>
                  <a:pt x="2061381" y="1575816"/>
                  <a:pt x="2095500" y="1609934"/>
                  <a:pt x="2095500" y="1652016"/>
                </a:cubicBezTo>
                <a:lnTo>
                  <a:pt x="2095500" y="2101596"/>
                </a:lnTo>
                <a:lnTo>
                  <a:pt x="2413254" y="2420874"/>
                </a:lnTo>
                <a:cubicBezTo>
                  <a:pt x="2437685" y="2449401"/>
                  <a:pt x="2437685" y="2491473"/>
                  <a:pt x="2413254" y="2520001"/>
                </a:cubicBezTo>
                <a:cubicBezTo>
                  <a:pt x="2385879" y="2551966"/>
                  <a:pt x="2337778" y="2555691"/>
                  <a:pt x="2305812" y="2528316"/>
                </a:cubicBezTo>
                <a:lnTo>
                  <a:pt x="2019300" y="2241042"/>
                </a:lnTo>
                <a:lnTo>
                  <a:pt x="1732788" y="2528316"/>
                </a:lnTo>
                <a:cubicBezTo>
                  <a:pt x="1702698" y="2557986"/>
                  <a:pt x="1654254" y="2557643"/>
                  <a:pt x="1624584" y="2527554"/>
                </a:cubicBezTo>
                <a:cubicBezTo>
                  <a:pt x="1594913" y="2497464"/>
                  <a:pt x="1595256" y="2449020"/>
                  <a:pt x="1625346" y="2419350"/>
                </a:cubicBezTo>
                <a:lnTo>
                  <a:pt x="1943100" y="2101596"/>
                </a:lnTo>
                <a:lnTo>
                  <a:pt x="1943100" y="1652016"/>
                </a:lnTo>
                <a:cubicBezTo>
                  <a:pt x="1943100" y="1609934"/>
                  <a:pt x="1977218" y="1575816"/>
                  <a:pt x="2019300" y="1575816"/>
                </a:cubicBezTo>
                <a:close/>
                <a:moveTo>
                  <a:pt x="2019300" y="952500"/>
                </a:moveTo>
                <a:cubicBezTo>
                  <a:pt x="1894332" y="952500"/>
                  <a:pt x="1503426" y="980694"/>
                  <a:pt x="1453134" y="1322832"/>
                </a:cubicBezTo>
                <a:lnTo>
                  <a:pt x="2585466" y="1322832"/>
                </a:lnTo>
                <a:cubicBezTo>
                  <a:pt x="2535174" y="980694"/>
                  <a:pt x="2144268" y="952500"/>
                  <a:pt x="2019300" y="952500"/>
                </a:cubicBezTo>
                <a:close/>
                <a:moveTo>
                  <a:pt x="2019300" y="800100"/>
                </a:moveTo>
                <a:cubicBezTo>
                  <a:pt x="2465832" y="800100"/>
                  <a:pt x="2743200" y="1029462"/>
                  <a:pt x="2743200" y="1399032"/>
                </a:cubicBezTo>
                <a:cubicBezTo>
                  <a:pt x="2743200" y="1441113"/>
                  <a:pt x="2709081" y="1475232"/>
                  <a:pt x="2667000" y="1475232"/>
                </a:cubicBezTo>
                <a:lnTo>
                  <a:pt x="1371600" y="1475232"/>
                </a:lnTo>
                <a:cubicBezTo>
                  <a:pt x="1329518" y="1475232"/>
                  <a:pt x="1295400" y="1441113"/>
                  <a:pt x="1295400" y="1399032"/>
                </a:cubicBezTo>
                <a:cubicBezTo>
                  <a:pt x="1295400" y="1028700"/>
                  <a:pt x="1572768" y="800100"/>
                  <a:pt x="2019300" y="800100"/>
                </a:cubicBezTo>
                <a:close/>
                <a:moveTo>
                  <a:pt x="2019300" y="152400"/>
                </a:moveTo>
                <a:cubicBezTo>
                  <a:pt x="1903571" y="152400"/>
                  <a:pt x="1809750" y="246221"/>
                  <a:pt x="1809750" y="361950"/>
                </a:cubicBezTo>
                <a:cubicBezTo>
                  <a:pt x="1809750" y="477678"/>
                  <a:pt x="1903571" y="571500"/>
                  <a:pt x="2019300" y="571500"/>
                </a:cubicBezTo>
                <a:cubicBezTo>
                  <a:pt x="2135028" y="571500"/>
                  <a:pt x="2228850" y="477678"/>
                  <a:pt x="2228850" y="361950"/>
                </a:cubicBezTo>
                <a:cubicBezTo>
                  <a:pt x="2228850" y="246221"/>
                  <a:pt x="2135028" y="152400"/>
                  <a:pt x="2019300" y="152400"/>
                </a:cubicBezTo>
                <a:close/>
                <a:moveTo>
                  <a:pt x="2019300" y="0"/>
                </a:moveTo>
                <a:cubicBezTo>
                  <a:pt x="2219201" y="0"/>
                  <a:pt x="2381250" y="162049"/>
                  <a:pt x="2381250" y="361950"/>
                </a:cubicBezTo>
                <a:cubicBezTo>
                  <a:pt x="2381250" y="561851"/>
                  <a:pt x="2219201" y="723900"/>
                  <a:pt x="2019300" y="723900"/>
                </a:cubicBezTo>
                <a:cubicBezTo>
                  <a:pt x="1819570" y="723481"/>
                  <a:pt x="1657769" y="561679"/>
                  <a:pt x="1657350" y="361950"/>
                </a:cubicBezTo>
                <a:cubicBezTo>
                  <a:pt x="1657350" y="162049"/>
                  <a:pt x="1819399" y="0"/>
                  <a:pt x="2019300" y="0"/>
                </a:cubicBezTo>
                <a:close/>
              </a:path>
            </a:pathLst>
          </a:custGeom>
          <a:solidFill>
            <a:schemeClr val="tx2"/>
          </a:solidFill>
          <a:ln w="3175" cap="flat">
            <a:solidFill>
              <a:schemeClr val="tx1">
                <a:lumMod val="65000"/>
                <a:lumOff val="3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solidFill>
                  <a:srgbClr val="0F6FC6">
                    <a:lumMod val="50000"/>
                  </a:srgbClr>
                </a:solidFill>
              </a:ln>
              <a:solidFill>
                <a:srgbClr val="0F6FC6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Oval 72"/>
          <p:cNvSpPr/>
          <p:nvPr/>
        </p:nvSpPr>
        <p:spPr>
          <a:xfrm>
            <a:off x="757303" y="4350524"/>
            <a:ext cx="558000" cy="558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Oval 73"/>
          <p:cNvSpPr/>
          <p:nvPr/>
        </p:nvSpPr>
        <p:spPr>
          <a:xfrm>
            <a:off x="748058" y="1689315"/>
            <a:ext cx="558000" cy="558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Freeform 47"/>
          <p:cNvSpPr>
            <a:spLocks noChangeArrowheads="1"/>
          </p:cNvSpPr>
          <p:nvPr/>
        </p:nvSpPr>
        <p:spPr bwMode="auto">
          <a:xfrm>
            <a:off x="863985" y="1808873"/>
            <a:ext cx="340096" cy="291216"/>
          </a:xfrm>
          <a:custGeom>
            <a:avLst/>
            <a:gdLst>
              <a:gd name="T0" fmla="*/ 221804 w 498"/>
              <a:gd name="T1" fmla="*/ 194813 h 435"/>
              <a:gd name="T2" fmla="*/ 221804 w 498"/>
              <a:gd name="T3" fmla="*/ 194813 h 435"/>
              <a:gd name="T4" fmla="*/ 217341 w 498"/>
              <a:gd name="T5" fmla="*/ 147232 h 435"/>
              <a:gd name="T6" fmla="*/ 189671 w 498"/>
              <a:gd name="T7" fmla="*/ 131521 h 435"/>
              <a:gd name="T8" fmla="*/ 166018 w 498"/>
              <a:gd name="T9" fmla="*/ 103691 h 435"/>
              <a:gd name="T10" fmla="*/ 174051 w 498"/>
              <a:gd name="T11" fmla="*/ 87980 h 435"/>
              <a:gd name="T12" fmla="*/ 182084 w 498"/>
              <a:gd name="T13" fmla="*/ 71372 h 435"/>
              <a:gd name="T14" fmla="*/ 178068 w 498"/>
              <a:gd name="T15" fmla="*/ 67781 h 435"/>
              <a:gd name="T16" fmla="*/ 182084 w 498"/>
              <a:gd name="T17" fmla="*/ 51621 h 435"/>
              <a:gd name="T18" fmla="*/ 154415 w 498"/>
              <a:gd name="T19" fmla="*/ 27830 h 435"/>
              <a:gd name="T20" fmla="*/ 126745 w 498"/>
              <a:gd name="T21" fmla="*/ 51621 h 435"/>
              <a:gd name="T22" fmla="*/ 130762 w 498"/>
              <a:gd name="T23" fmla="*/ 67781 h 435"/>
              <a:gd name="T24" fmla="*/ 126745 w 498"/>
              <a:gd name="T25" fmla="*/ 71372 h 435"/>
              <a:gd name="T26" fmla="*/ 134778 w 498"/>
              <a:gd name="T27" fmla="*/ 87980 h 435"/>
              <a:gd name="T28" fmla="*/ 138795 w 498"/>
              <a:gd name="T29" fmla="*/ 103691 h 435"/>
              <a:gd name="T30" fmla="*/ 130762 w 498"/>
              <a:gd name="T31" fmla="*/ 123441 h 435"/>
              <a:gd name="T32" fmla="*/ 170035 w 498"/>
              <a:gd name="T33" fmla="*/ 163392 h 435"/>
              <a:gd name="T34" fmla="*/ 170035 w 498"/>
              <a:gd name="T35" fmla="*/ 194813 h 435"/>
              <a:gd name="T36" fmla="*/ 221804 w 498"/>
              <a:gd name="T37" fmla="*/ 194813 h 435"/>
              <a:gd name="T38" fmla="*/ 115142 w 498"/>
              <a:gd name="T39" fmla="*/ 135561 h 435"/>
              <a:gd name="T40" fmla="*/ 115142 w 498"/>
              <a:gd name="T41" fmla="*/ 135561 h 435"/>
              <a:gd name="T42" fmla="*/ 83455 w 498"/>
              <a:gd name="T43" fmla="*/ 103691 h 435"/>
              <a:gd name="T44" fmla="*/ 95059 w 498"/>
              <a:gd name="T45" fmla="*/ 75412 h 435"/>
              <a:gd name="T46" fmla="*/ 103092 w 498"/>
              <a:gd name="T47" fmla="*/ 59701 h 435"/>
              <a:gd name="T48" fmla="*/ 99075 w 498"/>
              <a:gd name="T49" fmla="*/ 51621 h 435"/>
              <a:gd name="T50" fmla="*/ 103092 w 498"/>
              <a:gd name="T51" fmla="*/ 31870 h 435"/>
              <a:gd name="T52" fmla="*/ 67389 w 498"/>
              <a:gd name="T53" fmla="*/ 0 h 435"/>
              <a:gd name="T54" fmla="*/ 31686 w 498"/>
              <a:gd name="T55" fmla="*/ 31870 h 435"/>
              <a:gd name="T56" fmla="*/ 31686 w 498"/>
              <a:gd name="T57" fmla="*/ 51621 h 435"/>
              <a:gd name="T58" fmla="*/ 31686 w 498"/>
              <a:gd name="T59" fmla="*/ 59701 h 435"/>
              <a:gd name="T60" fmla="*/ 39719 w 498"/>
              <a:gd name="T61" fmla="*/ 75412 h 435"/>
              <a:gd name="T62" fmla="*/ 47753 w 498"/>
              <a:gd name="T63" fmla="*/ 103691 h 435"/>
              <a:gd name="T64" fmla="*/ 20083 w 498"/>
              <a:gd name="T65" fmla="*/ 135561 h 435"/>
              <a:gd name="T66" fmla="*/ 0 w 498"/>
              <a:gd name="T67" fmla="*/ 155312 h 435"/>
              <a:gd name="T68" fmla="*/ 0 w 498"/>
              <a:gd name="T69" fmla="*/ 194813 h 435"/>
              <a:gd name="T70" fmla="*/ 154415 w 498"/>
              <a:gd name="T71" fmla="*/ 194813 h 435"/>
              <a:gd name="T72" fmla="*/ 154415 w 498"/>
              <a:gd name="T73" fmla="*/ 163392 h 435"/>
              <a:gd name="T74" fmla="*/ 115142 w 498"/>
              <a:gd name="T75" fmla="*/ 135561 h 435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98" h="435">
                <a:moveTo>
                  <a:pt x="497" y="434"/>
                </a:moveTo>
                <a:lnTo>
                  <a:pt x="497" y="434"/>
                </a:lnTo>
                <a:cubicBezTo>
                  <a:pt x="497" y="434"/>
                  <a:pt x="497" y="337"/>
                  <a:pt x="487" y="328"/>
                </a:cubicBezTo>
                <a:cubicBezTo>
                  <a:pt x="479" y="319"/>
                  <a:pt x="462" y="302"/>
                  <a:pt x="425" y="293"/>
                </a:cubicBezTo>
                <a:cubicBezTo>
                  <a:pt x="390" y="275"/>
                  <a:pt x="372" y="257"/>
                  <a:pt x="372" y="231"/>
                </a:cubicBezTo>
                <a:cubicBezTo>
                  <a:pt x="372" y="213"/>
                  <a:pt x="390" y="222"/>
                  <a:pt x="390" y="196"/>
                </a:cubicBezTo>
                <a:cubicBezTo>
                  <a:pt x="390" y="178"/>
                  <a:pt x="408" y="196"/>
                  <a:pt x="408" y="159"/>
                </a:cubicBezTo>
                <a:cubicBezTo>
                  <a:pt x="408" y="151"/>
                  <a:pt x="399" y="151"/>
                  <a:pt x="399" y="151"/>
                </a:cubicBezTo>
                <a:cubicBezTo>
                  <a:pt x="399" y="151"/>
                  <a:pt x="408" y="133"/>
                  <a:pt x="408" y="115"/>
                </a:cubicBezTo>
                <a:cubicBezTo>
                  <a:pt x="408" y="98"/>
                  <a:pt x="399" y="62"/>
                  <a:pt x="346" y="62"/>
                </a:cubicBezTo>
                <a:cubicBezTo>
                  <a:pt x="293" y="62"/>
                  <a:pt x="284" y="98"/>
                  <a:pt x="284" y="115"/>
                </a:cubicBezTo>
                <a:cubicBezTo>
                  <a:pt x="284" y="133"/>
                  <a:pt x="293" y="151"/>
                  <a:pt x="293" y="151"/>
                </a:cubicBezTo>
                <a:cubicBezTo>
                  <a:pt x="293" y="151"/>
                  <a:pt x="284" y="151"/>
                  <a:pt x="284" y="159"/>
                </a:cubicBezTo>
                <a:cubicBezTo>
                  <a:pt x="284" y="196"/>
                  <a:pt x="293" y="178"/>
                  <a:pt x="302" y="196"/>
                </a:cubicBezTo>
                <a:cubicBezTo>
                  <a:pt x="302" y="222"/>
                  <a:pt x="311" y="213"/>
                  <a:pt x="311" y="231"/>
                </a:cubicBezTo>
                <a:cubicBezTo>
                  <a:pt x="311" y="249"/>
                  <a:pt x="311" y="266"/>
                  <a:pt x="293" y="275"/>
                </a:cubicBezTo>
                <a:cubicBezTo>
                  <a:pt x="372" y="319"/>
                  <a:pt x="381" y="319"/>
                  <a:pt x="381" y="364"/>
                </a:cubicBezTo>
                <a:cubicBezTo>
                  <a:pt x="381" y="434"/>
                  <a:pt x="381" y="434"/>
                  <a:pt x="381" y="434"/>
                </a:cubicBezTo>
                <a:lnTo>
                  <a:pt x="497" y="434"/>
                </a:lnTo>
                <a:close/>
                <a:moveTo>
                  <a:pt x="258" y="302"/>
                </a:moveTo>
                <a:lnTo>
                  <a:pt x="258" y="302"/>
                </a:lnTo>
                <a:cubicBezTo>
                  <a:pt x="204" y="284"/>
                  <a:pt x="187" y="266"/>
                  <a:pt x="187" y="231"/>
                </a:cubicBezTo>
                <a:cubicBezTo>
                  <a:pt x="187" y="204"/>
                  <a:pt x="204" y="213"/>
                  <a:pt x="213" y="168"/>
                </a:cubicBezTo>
                <a:cubicBezTo>
                  <a:pt x="213" y="159"/>
                  <a:pt x="231" y="168"/>
                  <a:pt x="231" y="133"/>
                </a:cubicBezTo>
                <a:cubicBezTo>
                  <a:pt x="231" y="115"/>
                  <a:pt x="222" y="115"/>
                  <a:pt x="222" y="115"/>
                </a:cubicBezTo>
                <a:cubicBezTo>
                  <a:pt x="222" y="115"/>
                  <a:pt x="222" y="89"/>
                  <a:pt x="231" y="71"/>
                </a:cubicBezTo>
                <a:cubicBezTo>
                  <a:pt x="231" y="53"/>
                  <a:pt x="213" y="0"/>
                  <a:pt x="151" y="0"/>
                </a:cubicBezTo>
                <a:cubicBezTo>
                  <a:pt x="80" y="0"/>
                  <a:pt x="71" y="53"/>
                  <a:pt x="71" y="71"/>
                </a:cubicBezTo>
                <a:cubicBezTo>
                  <a:pt x="71" y="89"/>
                  <a:pt x="71" y="115"/>
                  <a:pt x="71" y="115"/>
                </a:cubicBezTo>
                <a:cubicBezTo>
                  <a:pt x="71" y="115"/>
                  <a:pt x="71" y="115"/>
                  <a:pt x="71" y="133"/>
                </a:cubicBezTo>
                <a:cubicBezTo>
                  <a:pt x="71" y="168"/>
                  <a:pt x="80" y="159"/>
                  <a:pt x="89" y="168"/>
                </a:cubicBezTo>
                <a:cubicBezTo>
                  <a:pt x="89" y="213"/>
                  <a:pt x="107" y="204"/>
                  <a:pt x="107" y="231"/>
                </a:cubicBezTo>
                <a:cubicBezTo>
                  <a:pt x="107" y="266"/>
                  <a:pt x="89" y="284"/>
                  <a:pt x="45" y="302"/>
                </a:cubicBezTo>
                <a:cubicBezTo>
                  <a:pt x="27" y="310"/>
                  <a:pt x="0" y="319"/>
                  <a:pt x="0" y="346"/>
                </a:cubicBezTo>
                <a:cubicBezTo>
                  <a:pt x="0" y="434"/>
                  <a:pt x="0" y="434"/>
                  <a:pt x="0" y="434"/>
                </a:cubicBezTo>
                <a:cubicBezTo>
                  <a:pt x="346" y="434"/>
                  <a:pt x="346" y="434"/>
                  <a:pt x="346" y="434"/>
                </a:cubicBezTo>
                <a:cubicBezTo>
                  <a:pt x="346" y="434"/>
                  <a:pt x="346" y="381"/>
                  <a:pt x="346" y="364"/>
                </a:cubicBezTo>
                <a:cubicBezTo>
                  <a:pt x="346" y="346"/>
                  <a:pt x="302" y="328"/>
                  <a:pt x="258" y="30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endParaRPr lang="en-US"/>
          </a:p>
        </p:txBody>
      </p:sp>
      <p:sp>
        <p:nvSpPr>
          <p:cNvPr id="75" name="Freeform 59"/>
          <p:cNvSpPr>
            <a:spLocks noEditPoints="1"/>
          </p:cNvSpPr>
          <p:nvPr/>
        </p:nvSpPr>
        <p:spPr bwMode="auto">
          <a:xfrm>
            <a:off x="845269" y="4445085"/>
            <a:ext cx="374065" cy="355969"/>
          </a:xfrm>
          <a:custGeom>
            <a:avLst/>
            <a:gdLst/>
            <a:ahLst/>
            <a:cxnLst>
              <a:cxn ang="0">
                <a:pos x="129" y="1"/>
              </a:cxn>
              <a:cxn ang="0">
                <a:pos x="87" y="12"/>
              </a:cxn>
              <a:cxn ang="0">
                <a:pos x="53" y="32"/>
              </a:cxn>
              <a:cxn ang="0">
                <a:pos x="26" y="63"/>
              </a:cxn>
              <a:cxn ang="0">
                <a:pos x="8" y="101"/>
              </a:cxn>
              <a:cxn ang="0">
                <a:pos x="0" y="143"/>
              </a:cxn>
              <a:cxn ang="0">
                <a:pos x="4" y="172"/>
              </a:cxn>
              <a:cxn ang="0">
                <a:pos x="19" y="212"/>
              </a:cxn>
              <a:cxn ang="0">
                <a:pos x="42" y="244"/>
              </a:cxn>
              <a:cxn ang="0">
                <a:pos x="75" y="270"/>
              </a:cxn>
              <a:cxn ang="0">
                <a:pos x="115" y="284"/>
              </a:cxn>
              <a:cxn ang="0">
                <a:pos x="144" y="286"/>
              </a:cxn>
              <a:cxn ang="0">
                <a:pos x="185" y="281"/>
              </a:cxn>
              <a:cxn ang="0">
                <a:pos x="223" y="263"/>
              </a:cxn>
              <a:cxn ang="0">
                <a:pos x="254" y="235"/>
              </a:cxn>
              <a:cxn ang="0">
                <a:pos x="276" y="199"/>
              </a:cxn>
              <a:cxn ang="0">
                <a:pos x="285" y="157"/>
              </a:cxn>
              <a:cxn ang="0">
                <a:pos x="285" y="128"/>
              </a:cxn>
              <a:cxn ang="0">
                <a:pos x="276" y="89"/>
              </a:cxn>
              <a:cxn ang="0">
                <a:pos x="254" y="52"/>
              </a:cxn>
              <a:cxn ang="0">
                <a:pos x="223" y="25"/>
              </a:cxn>
              <a:cxn ang="0">
                <a:pos x="185" y="7"/>
              </a:cxn>
              <a:cxn ang="0">
                <a:pos x="144" y="0"/>
              </a:cxn>
              <a:cxn ang="0">
                <a:pos x="144" y="252"/>
              </a:cxn>
              <a:cxn ang="0">
                <a:pos x="102" y="243"/>
              </a:cxn>
              <a:cxn ang="0">
                <a:pos x="55" y="203"/>
              </a:cxn>
              <a:cxn ang="0">
                <a:pos x="37" y="154"/>
              </a:cxn>
              <a:cxn ang="0">
                <a:pos x="37" y="132"/>
              </a:cxn>
              <a:cxn ang="0">
                <a:pos x="55" y="83"/>
              </a:cxn>
              <a:cxn ang="0">
                <a:pos x="102" y="45"/>
              </a:cxn>
              <a:cxn ang="0">
                <a:pos x="144" y="36"/>
              </a:cxn>
              <a:cxn ang="0">
                <a:pos x="165" y="38"/>
              </a:cxn>
              <a:cxn ang="0">
                <a:pos x="220" y="67"/>
              </a:cxn>
              <a:cxn ang="0">
                <a:pos x="249" y="121"/>
              </a:cxn>
              <a:cxn ang="0">
                <a:pos x="251" y="143"/>
              </a:cxn>
              <a:cxn ang="0">
                <a:pos x="241" y="185"/>
              </a:cxn>
              <a:cxn ang="0">
                <a:pos x="203" y="232"/>
              </a:cxn>
              <a:cxn ang="0">
                <a:pos x="154" y="250"/>
              </a:cxn>
              <a:cxn ang="0">
                <a:pos x="232" y="143"/>
              </a:cxn>
              <a:cxn ang="0">
                <a:pos x="227" y="156"/>
              </a:cxn>
              <a:cxn ang="0">
                <a:pos x="144" y="161"/>
              </a:cxn>
              <a:cxn ang="0">
                <a:pos x="131" y="156"/>
              </a:cxn>
              <a:cxn ang="0">
                <a:pos x="125" y="72"/>
              </a:cxn>
              <a:cxn ang="0">
                <a:pos x="131" y="60"/>
              </a:cxn>
              <a:cxn ang="0">
                <a:pos x="144" y="54"/>
              </a:cxn>
              <a:cxn ang="0">
                <a:pos x="160" y="65"/>
              </a:cxn>
              <a:cxn ang="0">
                <a:pos x="214" y="125"/>
              </a:cxn>
              <a:cxn ang="0">
                <a:pos x="227" y="130"/>
              </a:cxn>
              <a:cxn ang="0">
                <a:pos x="232" y="143"/>
              </a:cxn>
            </a:cxnLst>
            <a:rect l="0" t="0" r="r" b="b"/>
            <a:pathLst>
              <a:path w="287" h="286">
                <a:moveTo>
                  <a:pt x="144" y="0"/>
                </a:moveTo>
                <a:lnTo>
                  <a:pt x="144" y="0"/>
                </a:lnTo>
                <a:lnTo>
                  <a:pt x="129" y="1"/>
                </a:lnTo>
                <a:lnTo>
                  <a:pt x="115" y="3"/>
                </a:lnTo>
                <a:lnTo>
                  <a:pt x="100" y="7"/>
                </a:lnTo>
                <a:lnTo>
                  <a:pt x="87" y="12"/>
                </a:lnTo>
                <a:lnTo>
                  <a:pt x="75" y="18"/>
                </a:lnTo>
                <a:lnTo>
                  <a:pt x="64" y="25"/>
                </a:lnTo>
                <a:lnTo>
                  <a:pt x="53" y="32"/>
                </a:lnTo>
                <a:lnTo>
                  <a:pt x="42" y="43"/>
                </a:lnTo>
                <a:lnTo>
                  <a:pt x="33" y="52"/>
                </a:lnTo>
                <a:lnTo>
                  <a:pt x="26" y="63"/>
                </a:lnTo>
                <a:lnTo>
                  <a:pt x="19" y="76"/>
                </a:lnTo>
                <a:lnTo>
                  <a:pt x="11" y="89"/>
                </a:lnTo>
                <a:lnTo>
                  <a:pt x="8" y="101"/>
                </a:lnTo>
                <a:lnTo>
                  <a:pt x="4" y="114"/>
                </a:lnTo>
                <a:lnTo>
                  <a:pt x="0" y="128"/>
                </a:lnTo>
                <a:lnTo>
                  <a:pt x="0" y="143"/>
                </a:lnTo>
                <a:lnTo>
                  <a:pt x="0" y="143"/>
                </a:lnTo>
                <a:lnTo>
                  <a:pt x="0" y="157"/>
                </a:lnTo>
                <a:lnTo>
                  <a:pt x="4" y="172"/>
                </a:lnTo>
                <a:lnTo>
                  <a:pt x="8" y="186"/>
                </a:lnTo>
                <a:lnTo>
                  <a:pt x="11" y="199"/>
                </a:lnTo>
                <a:lnTo>
                  <a:pt x="19" y="212"/>
                </a:lnTo>
                <a:lnTo>
                  <a:pt x="26" y="223"/>
                </a:lnTo>
                <a:lnTo>
                  <a:pt x="33" y="235"/>
                </a:lnTo>
                <a:lnTo>
                  <a:pt x="42" y="244"/>
                </a:lnTo>
                <a:lnTo>
                  <a:pt x="53" y="253"/>
                </a:lnTo>
                <a:lnTo>
                  <a:pt x="64" y="263"/>
                </a:lnTo>
                <a:lnTo>
                  <a:pt x="75" y="270"/>
                </a:lnTo>
                <a:lnTo>
                  <a:pt x="87" y="275"/>
                </a:lnTo>
                <a:lnTo>
                  <a:pt x="100" y="281"/>
                </a:lnTo>
                <a:lnTo>
                  <a:pt x="115" y="284"/>
                </a:lnTo>
                <a:lnTo>
                  <a:pt x="129" y="286"/>
                </a:lnTo>
                <a:lnTo>
                  <a:pt x="144" y="286"/>
                </a:lnTo>
                <a:lnTo>
                  <a:pt x="144" y="286"/>
                </a:lnTo>
                <a:lnTo>
                  <a:pt x="158" y="286"/>
                </a:lnTo>
                <a:lnTo>
                  <a:pt x="173" y="284"/>
                </a:lnTo>
                <a:lnTo>
                  <a:pt x="185" y="281"/>
                </a:lnTo>
                <a:lnTo>
                  <a:pt x="200" y="275"/>
                </a:lnTo>
                <a:lnTo>
                  <a:pt x="212" y="270"/>
                </a:lnTo>
                <a:lnTo>
                  <a:pt x="223" y="263"/>
                </a:lnTo>
                <a:lnTo>
                  <a:pt x="234" y="253"/>
                </a:lnTo>
                <a:lnTo>
                  <a:pt x="245" y="244"/>
                </a:lnTo>
                <a:lnTo>
                  <a:pt x="254" y="235"/>
                </a:lnTo>
                <a:lnTo>
                  <a:pt x="261" y="223"/>
                </a:lnTo>
                <a:lnTo>
                  <a:pt x="269" y="212"/>
                </a:lnTo>
                <a:lnTo>
                  <a:pt x="276" y="199"/>
                </a:lnTo>
                <a:lnTo>
                  <a:pt x="280" y="186"/>
                </a:lnTo>
                <a:lnTo>
                  <a:pt x="283" y="172"/>
                </a:lnTo>
                <a:lnTo>
                  <a:pt x="285" y="157"/>
                </a:lnTo>
                <a:lnTo>
                  <a:pt x="287" y="143"/>
                </a:lnTo>
                <a:lnTo>
                  <a:pt x="287" y="143"/>
                </a:lnTo>
                <a:lnTo>
                  <a:pt x="285" y="128"/>
                </a:lnTo>
                <a:lnTo>
                  <a:pt x="283" y="114"/>
                </a:lnTo>
                <a:lnTo>
                  <a:pt x="280" y="101"/>
                </a:lnTo>
                <a:lnTo>
                  <a:pt x="276" y="89"/>
                </a:lnTo>
                <a:lnTo>
                  <a:pt x="269" y="76"/>
                </a:lnTo>
                <a:lnTo>
                  <a:pt x="261" y="63"/>
                </a:lnTo>
                <a:lnTo>
                  <a:pt x="254" y="52"/>
                </a:lnTo>
                <a:lnTo>
                  <a:pt x="245" y="43"/>
                </a:lnTo>
                <a:lnTo>
                  <a:pt x="234" y="32"/>
                </a:lnTo>
                <a:lnTo>
                  <a:pt x="223" y="25"/>
                </a:lnTo>
                <a:lnTo>
                  <a:pt x="212" y="18"/>
                </a:lnTo>
                <a:lnTo>
                  <a:pt x="200" y="12"/>
                </a:lnTo>
                <a:lnTo>
                  <a:pt x="185" y="7"/>
                </a:lnTo>
                <a:lnTo>
                  <a:pt x="173" y="3"/>
                </a:lnTo>
                <a:lnTo>
                  <a:pt x="158" y="1"/>
                </a:lnTo>
                <a:lnTo>
                  <a:pt x="144" y="0"/>
                </a:lnTo>
                <a:lnTo>
                  <a:pt x="144" y="0"/>
                </a:lnTo>
                <a:close/>
                <a:moveTo>
                  <a:pt x="144" y="252"/>
                </a:moveTo>
                <a:lnTo>
                  <a:pt x="144" y="252"/>
                </a:lnTo>
                <a:lnTo>
                  <a:pt x="133" y="250"/>
                </a:lnTo>
                <a:lnTo>
                  <a:pt x="122" y="248"/>
                </a:lnTo>
                <a:lnTo>
                  <a:pt x="102" y="243"/>
                </a:lnTo>
                <a:lnTo>
                  <a:pt x="84" y="232"/>
                </a:lnTo>
                <a:lnTo>
                  <a:pt x="67" y="219"/>
                </a:lnTo>
                <a:lnTo>
                  <a:pt x="55" y="203"/>
                </a:lnTo>
                <a:lnTo>
                  <a:pt x="44" y="185"/>
                </a:lnTo>
                <a:lnTo>
                  <a:pt x="38" y="165"/>
                </a:lnTo>
                <a:lnTo>
                  <a:pt x="37" y="154"/>
                </a:lnTo>
                <a:lnTo>
                  <a:pt x="37" y="143"/>
                </a:lnTo>
                <a:lnTo>
                  <a:pt x="37" y="143"/>
                </a:lnTo>
                <a:lnTo>
                  <a:pt x="37" y="132"/>
                </a:lnTo>
                <a:lnTo>
                  <a:pt x="38" y="121"/>
                </a:lnTo>
                <a:lnTo>
                  <a:pt x="44" y="101"/>
                </a:lnTo>
                <a:lnTo>
                  <a:pt x="55" y="83"/>
                </a:lnTo>
                <a:lnTo>
                  <a:pt x="67" y="67"/>
                </a:lnTo>
                <a:lnTo>
                  <a:pt x="84" y="54"/>
                </a:lnTo>
                <a:lnTo>
                  <a:pt x="102" y="45"/>
                </a:lnTo>
                <a:lnTo>
                  <a:pt x="122" y="38"/>
                </a:lnTo>
                <a:lnTo>
                  <a:pt x="133" y="36"/>
                </a:lnTo>
                <a:lnTo>
                  <a:pt x="144" y="36"/>
                </a:lnTo>
                <a:lnTo>
                  <a:pt x="144" y="36"/>
                </a:lnTo>
                <a:lnTo>
                  <a:pt x="154" y="36"/>
                </a:lnTo>
                <a:lnTo>
                  <a:pt x="165" y="38"/>
                </a:lnTo>
                <a:lnTo>
                  <a:pt x="185" y="45"/>
                </a:lnTo>
                <a:lnTo>
                  <a:pt x="203" y="54"/>
                </a:lnTo>
                <a:lnTo>
                  <a:pt x="220" y="67"/>
                </a:lnTo>
                <a:lnTo>
                  <a:pt x="232" y="83"/>
                </a:lnTo>
                <a:lnTo>
                  <a:pt x="241" y="101"/>
                </a:lnTo>
                <a:lnTo>
                  <a:pt x="249" y="121"/>
                </a:lnTo>
                <a:lnTo>
                  <a:pt x="251" y="132"/>
                </a:lnTo>
                <a:lnTo>
                  <a:pt x="251" y="143"/>
                </a:lnTo>
                <a:lnTo>
                  <a:pt x="251" y="143"/>
                </a:lnTo>
                <a:lnTo>
                  <a:pt x="251" y="154"/>
                </a:lnTo>
                <a:lnTo>
                  <a:pt x="249" y="165"/>
                </a:lnTo>
                <a:lnTo>
                  <a:pt x="241" y="185"/>
                </a:lnTo>
                <a:lnTo>
                  <a:pt x="232" y="203"/>
                </a:lnTo>
                <a:lnTo>
                  <a:pt x="220" y="219"/>
                </a:lnTo>
                <a:lnTo>
                  <a:pt x="203" y="232"/>
                </a:lnTo>
                <a:lnTo>
                  <a:pt x="185" y="243"/>
                </a:lnTo>
                <a:lnTo>
                  <a:pt x="165" y="248"/>
                </a:lnTo>
                <a:lnTo>
                  <a:pt x="154" y="250"/>
                </a:lnTo>
                <a:lnTo>
                  <a:pt x="144" y="252"/>
                </a:lnTo>
                <a:lnTo>
                  <a:pt x="144" y="252"/>
                </a:lnTo>
                <a:close/>
                <a:moveTo>
                  <a:pt x="232" y="143"/>
                </a:moveTo>
                <a:lnTo>
                  <a:pt x="232" y="143"/>
                </a:lnTo>
                <a:lnTo>
                  <a:pt x="231" y="150"/>
                </a:lnTo>
                <a:lnTo>
                  <a:pt x="227" y="156"/>
                </a:lnTo>
                <a:lnTo>
                  <a:pt x="222" y="159"/>
                </a:lnTo>
                <a:lnTo>
                  <a:pt x="214" y="161"/>
                </a:lnTo>
                <a:lnTo>
                  <a:pt x="144" y="161"/>
                </a:lnTo>
                <a:lnTo>
                  <a:pt x="144" y="161"/>
                </a:lnTo>
                <a:lnTo>
                  <a:pt x="136" y="159"/>
                </a:lnTo>
                <a:lnTo>
                  <a:pt x="131" y="156"/>
                </a:lnTo>
                <a:lnTo>
                  <a:pt x="127" y="150"/>
                </a:lnTo>
                <a:lnTo>
                  <a:pt x="125" y="143"/>
                </a:lnTo>
                <a:lnTo>
                  <a:pt x="125" y="72"/>
                </a:lnTo>
                <a:lnTo>
                  <a:pt x="125" y="72"/>
                </a:lnTo>
                <a:lnTo>
                  <a:pt x="127" y="65"/>
                </a:lnTo>
                <a:lnTo>
                  <a:pt x="131" y="60"/>
                </a:lnTo>
                <a:lnTo>
                  <a:pt x="136" y="56"/>
                </a:lnTo>
                <a:lnTo>
                  <a:pt x="144" y="54"/>
                </a:lnTo>
                <a:lnTo>
                  <a:pt x="144" y="54"/>
                </a:lnTo>
                <a:lnTo>
                  <a:pt x="151" y="56"/>
                </a:lnTo>
                <a:lnTo>
                  <a:pt x="156" y="60"/>
                </a:lnTo>
                <a:lnTo>
                  <a:pt x="160" y="65"/>
                </a:lnTo>
                <a:lnTo>
                  <a:pt x="162" y="72"/>
                </a:lnTo>
                <a:lnTo>
                  <a:pt x="162" y="125"/>
                </a:lnTo>
                <a:lnTo>
                  <a:pt x="214" y="125"/>
                </a:lnTo>
                <a:lnTo>
                  <a:pt x="214" y="125"/>
                </a:lnTo>
                <a:lnTo>
                  <a:pt x="222" y="127"/>
                </a:lnTo>
                <a:lnTo>
                  <a:pt x="227" y="130"/>
                </a:lnTo>
                <a:lnTo>
                  <a:pt x="231" y="136"/>
                </a:lnTo>
                <a:lnTo>
                  <a:pt x="232" y="143"/>
                </a:lnTo>
                <a:lnTo>
                  <a:pt x="232" y="143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98" name="Freeform 175"/>
          <p:cNvSpPr>
            <a:spLocks noEditPoints="1"/>
          </p:cNvSpPr>
          <p:nvPr/>
        </p:nvSpPr>
        <p:spPr bwMode="auto">
          <a:xfrm>
            <a:off x="5823918" y="3302285"/>
            <a:ext cx="344449" cy="344288"/>
          </a:xfrm>
          <a:custGeom>
            <a:avLst/>
            <a:gdLst>
              <a:gd name="T0" fmla="*/ 20 w 20"/>
              <a:gd name="T1" fmla="*/ 10 h 20"/>
              <a:gd name="T2" fmla="*/ 10 w 20"/>
              <a:gd name="T3" fmla="*/ 0 h 20"/>
              <a:gd name="T4" fmla="*/ 0 w 20"/>
              <a:gd name="T5" fmla="*/ 10 h 20"/>
              <a:gd name="T6" fmla="*/ 10 w 20"/>
              <a:gd name="T7" fmla="*/ 20 h 20"/>
              <a:gd name="T8" fmla="*/ 20 w 20"/>
              <a:gd name="T9" fmla="*/ 10 h 20"/>
              <a:gd name="T10" fmla="*/ 20 w 20"/>
              <a:gd name="T11" fmla="*/ 10 h 20"/>
              <a:gd name="T12" fmla="*/ 20 w 20"/>
              <a:gd name="T13" fmla="*/ 1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" h="20">
                <a:moveTo>
                  <a:pt x="20" y="10"/>
                </a:moveTo>
                <a:cubicBezTo>
                  <a:pt x="20" y="4"/>
                  <a:pt x="16" y="0"/>
                  <a:pt x="10" y="0"/>
                </a:cubicBezTo>
                <a:cubicBezTo>
                  <a:pt x="5" y="0"/>
                  <a:pt x="0" y="4"/>
                  <a:pt x="0" y="10"/>
                </a:cubicBezTo>
                <a:cubicBezTo>
                  <a:pt x="0" y="15"/>
                  <a:pt x="5" y="20"/>
                  <a:pt x="10" y="20"/>
                </a:cubicBezTo>
                <a:cubicBezTo>
                  <a:pt x="16" y="20"/>
                  <a:pt x="20" y="15"/>
                  <a:pt x="20" y="10"/>
                </a:cubicBezTo>
                <a:close/>
                <a:moveTo>
                  <a:pt x="20" y="10"/>
                </a:moveTo>
                <a:cubicBezTo>
                  <a:pt x="20" y="10"/>
                  <a:pt x="20" y="10"/>
                  <a:pt x="20" y="10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9" name="Freeform 177"/>
          <p:cNvSpPr>
            <a:spLocks noEditPoints="1"/>
          </p:cNvSpPr>
          <p:nvPr/>
        </p:nvSpPr>
        <p:spPr bwMode="auto">
          <a:xfrm>
            <a:off x="5721900" y="3625204"/>
            <a:ext cx="571286" cy="1049655"/>
          </a:xfrm>
          <a:custGeom>
            <a:avLst/>
            <a:gdLst>
              <a:gd name="T0" fmla="*/ 27 w 33"/>
              <a:gd name="T1" fmla="*/ 1 h 61"/>
              <a:gd name="T2" fmla="*/ 27 w 33"/>
              <a:gd name="T3" fmla="*/ 1 h 61"/>
              <a:gd name="T4" fmla="*/ 24 w 33"/>
              <a:gd name="T5" fmla="*/ 0 h 61"/>
              <a:gd name="T6" fmla="*/ 23 w 33"/>
              <a:gd name="T7" fmla="*/ 1 h 61"/>
              <a:gd name="T8" fmla="*/ 17 w 33"/>
              <a:gd name="T9" fmla="*/ 10 h 61"/>
              <a:gd name="T10" fmla="*/ 15 w 33"/>
              <a:gd name="T11" fmla="*/ 10 h 61"/>
              <a:gd name="T12" fmla="*/ 9 w 33"/>
              <a:gd name="T13" fmla="*/ 1 h 61"/>
              <a:gd name="T14" fmla="*/ 9 w 33"/>
              <a:gd name="T15" fmla="*/ 0 h 61"/>
              <a:gd name="T16" fmla="*/ 5 w 33"/>
              <a:gd name="T17" fmla="*/ 1 h 61"/>
              <a:gd name="T18" fmla="*/ 0 w 33"/>
              <a:gd name="T19" fmla="*/ 9 h 61"/>
              <a:gd name="T20" fmla="*/ 0 w 33"/>
              <a:gd name="T21" fmla="*/ 26 h 61"/>
              <a:gd name="T22" fmla="*/ 0 w 33"/>
              <a:gd name="T23" fmla="*/ 27 h 61"/>
              <a:gd name="T24" fmla="*/ 6 w 33"/>
              <a:gd name="T25" fmla="*/ 36 h 61"/>
              <a:gd name="T26" fmla="*/ 6 w 33"/>
              <a:gd name="T27" fmla="*/ 60 h 61"/>
              <a:gd name="T28" fmla="*/ 7 w 33"/>
              <a:gd name="T29" fmla="*/ 61 h 61"/>
              <a:gd name="T30" fmla="*/ 26 w 33"/>
              <a:gd name="T31" fmla="*/ 61 h 61"/>
              <a:gd name="T32" fmla="*/ 27 w 33"/>
              <a:gd name="T33" fmla="*/ 60 h 61"/>
              <a:gd name="T34" fmla="*/ 27 w 33"/>
              <a:gd name="T35" fmla="*/ 36 h 61"/>
              <a:gd name="T36" fmla="*/ 33 w 33"/>
              <a:gd name="T37" fmla="*/ 27 h 61"/>
              <a:gd name="T38" fmla="*/ 33 w 33"/>
              <a:gd name="T39" fmla="*/ 26 h 61"/>
              <a:gd name="T40" fmla="*/ 33 w 33"/>
              <a:gd name="T41" fmla="*/ 9 h 61"/>
              <a:gd name="T42" fmla="*/ 27 w 33"/>
              <a:gd name="T43" fmla="*/ 1 h 61"/>
              <a:gd name="T44" fmla="*/ 27 w 33"/>
              <a:gd name="T45" fmla="*/ 1 h 61"/>
              <a:gd name="T46" fmla="*/ 27 w 33"/>
              <a:gd name="T47" fmla="*/ 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3" h="61">
                <a:moveTo>
                  <a:pt x="27" y="1"/>
                </a:moveTo>
                <a:cubicBezTo>
                  <a:pt x="27" y="1"/>
                  <a:pt x="27" y="1"/>
                  <a:pt x="27" y="1"/>
                </a:cubicBezTo>
                <a:cubicBezTo>
                  <a:pt x="24" y="0"/>
                  <a:pt x="24" y="0"/>
                  <a:pt x="24" y="0"/>
                </a:cubicBezTo>
                <a:cubicBezTo>
                  <a:pt x="24" y="0"/>
                  <a:pt x="23" y="0"/>
                  <a:pt x="23" y="1"/>
                </a:cubicBezTo>
                <a:cubicBezTo>
                  <a:pt x="22" y="3"/>
                  <a:pt x="19" y="8"/>
                  <a:pt x="17" y="10"/>
                </a:cubicBezTo>
                <a:cubicBezTo>
                  <a:pt x="17" y="11"/>
                  <a:pt x="16" y="11"/>
                  <a:pt x="15" y="10"/>
                </a:cubicBezTo>
                <a:cubicBezTo>
                  <a:pt x="13" y="8"/>
                  <a:pt x="11" y="3"/>
                  <a:pt x="9" y="1"/>
                </a:cubicBezTo>
                <a:cubicBezTo>
                  <a:pt x="9" y="1"/>
                  <a:pt x="9" y="0"/>
                  <a:pt x="9" y="0"/>
                </a:cubicBezTo>
                <a:cubicBezTo>
                  <a:pt x="8" y="0"/>
                  <a:pt x="5" y="1"/>
                  <a:pt x="5" y="1"/>
                </a:cubicBezTo>
                <a:cubicBezTo>
                  <a:pt x="2" y="2"/>
                  <a:pt x="0" y="6"/>
                  <a:pt x="0" y="9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7"/>
                  <a:pt x="0" y="27"/>
                  <a:pt x="0" y="27"/>
                </a:cubicBezTo>
                <a:cubicBezTo>
                  <a:pt x="6" y="36"/>
                  <a:pt x="6" y="36"/>
                  <a:pt x="6" y="36"/>
                </a:cubicBezTo>
                <a:cubicBezTo>
                  <a:pt x="6" y="60"/>
                  <a:pt x="6" y="60"/>
                  <a:pt x="6" y="60"/>
                </a:cubicBezTo>
                <a:cubicBezTo>
                  <a:pt x="6" y="60"/>
                  <a:pt x="6" y="61"/>
                  <a:pt x="7" y="61"/>
                </a:cubicBezTo>
                <a:cubicBezTo>
                  <a:pt x="26" y="61"/>
                  <a:pt x="26" y="61"/>
                  <a:pt x="26" y="61"/>
                </a:cubicBezTo>
                <a:cubicBezTo>
                  <a:pt x="26" y="61"/>
                  <a:pt x="27" y="60"/>
                  <a:pt x="27" y="60"/>
                </a:cubicBezTo>
                <a:cubicBezTo>
                  <a:pt x="27" y="36"/>
                  <a:pt x="27" y="36"/>
                  <a:pt x="27" y="36"/>
                </a:cubicBezTo>
                <a:cubicBezTo>
                  <a:pt x="33" y="27"/>
                  <a:pt x="33" y="27"/>
                  <a:pt x="33" y="27"/>
                </a:cubicBezTo>
                <a:cubicBezTo>
                  <a:pt x="33" y="27"/>
                  <a:pt x="33" y="27"/>
                  <a:pt x="33" y="26"/>
                </a:cubicBezTo>
                <a:cubicBezTo>
                  <a:pt x="33" y="9"/>
                  <a:pt x="33" y="9"/>
                  <a:pt x="33" y="9"/>
                </a:cubicBezTo>
                <a:cubicBezTo>
                  <a:pt x="33" y="6"/>
                  <a:pt x="30" y="2"/>
                  <a:pt x="27" y="1"/>
                </a:cubicBezTo>
                <a:close/>
                <a:moveTo>
                  <a:pt x="27" y="1"/>
                </a:moveTo>
                <a:cubicBezTo>
                  <a:pt x="27" y="1"/>
                  <a:pt x="27" y="1"/>
                  <a:pt x="27" y="1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77569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val 37"/>
          <p:cNvSpPr/>
          <p:nvPr/>
        </p:nvSpPr>
        <p:spPr>
          <a:xfrm>
            <a:off x="7369618" y="5224390"/>
            <a:ext cx="424800" cy="423029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7342150" y="3957184"/>
            <a:ext cx="424800" cy="423029"/>
          </a:xfrm>
          <a:prstGeom prst="ellipse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7335765" y="2108815"/>
            <a:ext cx="424800" cy="423029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7335765" y="298673"/>
            <a:ext cx="424800" cy="423029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Freeform: Shape 116">
            <a:extLst>
              <a:ext uri="{FF2B5EF4-FFF2-40B4-BE49-F238E27FC236}">
                <a16:creationId xmlns:a16="http://schemas.microsoft.com/office/drawing/2014/main" id="{16DF905B-662B-4F98-A0B0-C26D1A8A0150}"/>
              </a:ext>
            </a:extLst>
          </p:cNvPr>
          <p:cNvSpPr>
            <a:spLocks noChangeAspect="1"/>
          </p:cNvSpPr>
          <p:nvPr/>
        </p:nvSpPr>
        <p:spPr>
          <a:xfrm>
            <a:off x="7458272" y="5310439"/>
            <a:ext cx="271662" cy="217124"/>
          </a:xfrm>
          <a:custGeom>
            <a:avLst/>
            <a:gdLst>
              <a:gd name="connsiteX0" fmla="*/ 3314700 w 4038600"/>
              <a:gd name="connsiteY0" fmla="*/ 2705100 h 3227832"/>
              <a:gd name="connsiteX1" fmla="*/ 2748534 w 4038600"/>
              <a:gd name="connsiteY1" fmla="*/ 3075432 h 3227832"/>
              <a:gd name="connsiteX2" fmla="*/ 3880866 w 4038600"/>
              <a:gd name="connsiteY2" fmla="*/ 3075432 h 3227832"/>
              <a:gd name="connsiteX3" fmla="*/ 3314700 w 4038600"/>
              <a:gd name="connsiteY3" fmla="*/ 2705100 h 3227832"/>
              <a:gd name="connsiteX4" fmla="*/ 723900 w 4038600"/>
              <a:gd name="connsiteY4" fmla="*/ 2705100 h 3227832"/>
              <a:gd name="connsiteX5" fmla="*/ 157734 w 4038600"/>
              <a:gd name="connsiteY5" fmla="*/ 3075432 h 3227832"/>
              <a:gd name="connsiteX6" fmla="*/ 1290066 w 4038600"/>
              <a:gd name="connsiteY6" fmla="*/ 3075432 h 3227832"/>
              <a:gd name="connsiteX7" fmla="*/ 723900 w 4038600"/>
              <a:gd name="connsiteY7" fmla="*/ 2705100 h 3227832"/>
              <a:gd name="connsiteX8" fmla="*/ 3314700 w 4038600"/>
              <a:gd name="connsiteY8" fmla="*/ 2552700 h 3227832"/>
              <a:gd name="connsiteX9" fmla="*/ 4038600 w 4038600"/>
              <a:gd name="connsiteY9" fmla="*/ 3151632 h 3227832"/>
              <a:gd name="connsiteX10" fmla="*/ 3962400 w 4038600"/>
              <a:gd name="connsiteY10" fmla="*/ 3227832 h 3227832"/>
              <a:gd name="connsiteX11" fmla="*/ 2667000 w 4038600"/>
              <a:gd name="connsiteY11" fmla="*/ 3227832 h 3227832"/>
              <a:gd name="connsiteX12" fmla="*/ 2590800 w 4038600"/>
              <a:gd name="connsiteY12" fmla="*/ 3151632 h 3227832"/>
              <a:gd name="connsiteX13" fmla="*/ 3314700 w 4038600"/>
              <a:gd name="connsiteY13" fmla="*/ 2552700 h 3227832"/>
              <a:gd name="connsiteX14" fmla="*/ 723900 w 4038600"/>
              <a:gd name="connsiteY14" fmla="*/ 2552700 h 3227832"/>
              <a:gd name="connsiteX15" fmla="*/ 1447800 w 4038600"/>
              <a:gd name="connsiteY15" fmla="*/ 3151632 h 3227832"/>
              <a:gd name="connsiteX16" fmla="*/ 1371600 w 4038600"/>
              <a:gd name="connsiteY16" fmla="*/ 3227832 h 3227832"/>
              <a:gd name="connsiteX17" fmla="*/ 76200 w 4038600"/>
              <a:gd name="connsiteY17" fmla="*/ 3227832 h 3227832"/>
              <a:gd name="connsiteX18" fmla="*/ 0 w 4038600"/>
              <a:gd name="connsiteY18" fmla="*/ 3151632 h 3227832"/>
              <a:gd name="connsiteX19" fmla="*/ 723900 w 4038600"/>
              <a:gd name="connsiteY19" fmla="*/ 2552700 h 3227832"/>
              <a:gd name="connsiteX20" fmla="*/ 3314700 w 4038600"/>
              <a:gd name="connsiteY20" fmla="*/ 1905000 h 3227832"/>
              <a:gd name="connsiteX21" fmla="*/ 3105150 w 4038600"/>
              <a:gd name="connsiteY21" fmla="*/ 2114550 h 3227832"/>
              <a:gd name="connsiteX22" fmla="*/ 3314700 w 4038600"/>
              <a:gd name="connsiteY22" fmla="*/ 2324100 h 3227832"/>
              <a:gd name="connsiteX23" fmla="*/ 3524250 w 4038600"/>
              <a:gd name="connsiteY23" fmla="*/ 2114550 h 3227832"/>
              <a:gd name="connsiteX24" fmla="*/ 3314700 w 4038600"/>
              <a:gd name="connsiteY24" fmla="*/ 1905000 h 3227832"/>
              <a:gd name="connsiteX25" fmla="*/ 723900 w 4038600"/>
              <a:gd name="connsiteY25" fmla="*/ 1905000 h 3227832"/>
              <a:gd name="connsiteX26" fmla="*/ 514350 w 4038600"/>
              <a:gd name="connsiteY26" fmla="*/ 2114550 h 3227832"/>
              <a:gd name="connsiteX27" fmla="*/ 723900 w 4038600"/>
              <a:gd name="connsiteY27" fmla="*/ 2324100 h 3227832"/>
              <a:gd name="connsiteX28" fmla="*/ 933450 w 4038600"/>
              <a:gd name="connsiteY28" fmla="*/ 2114550 h 3227832"/>
              <a:gd name="connsiteX29" fmla="*/ 723900 w 4038600"/>
              <a:gd name="connsiteY29" fmla="*/ 1905000 h 3227832"/>
              <a:gd name="connsiteX30" fmla="*/ 3314700 w 4038600"/>
              <a:gd name="connsiteY30" fmla="*/ 1752600 h 3227832"/>
              <a:gd name="connsiteX31" fmla="*/ 3676650 w 4038600"/>
              <a:gd name="connsiteY31" fmla="*/ 2114550 h 3227832"/>
              <a:gd name="connsiteX32" fmla="*/ 3314700 w 4038600"/>
              <a:gd name="connsiteY32" fmla="*/ 2476500 h 3227832"/>
              <a:gd name="connsiteX33" fmla="*/ 2952750 w 4038600"/>
              <a:gd name="connsiteY33" fmla="*/ 2114550 h 3227832"/>
              <a:gd name="connsiteX34" fmla="*/ 3314700 w 4038600"/>
              <a:gd name="connsiteY34" fmla="*/ 1752600 h 3227832"/>
              <a:gd name="connsiteX35" fmla="*/ 723900 w 4038600"/>
              <a:gd name="connsiteY35" fmla="*/ 1752600 h 3227832"/>
              <a:gd name="connsiteX36" fmla="*/ 1085850 w 4038600"/>
              <a:gd name="connsiteY36" fmla="*/ 2114550 h 3227832"/>
              <a:gd name="connsiteX37" fmla="*/ 723900 w 4038600"/>
              <a:gd name="connsiteY37" fmla="*/ 2476500 h 3227832"/>
              <a:gd name="connsiteX38" fmla="*/ 361950 w 4038600"/>
              <a:gd name="connsiteY38" fmla="*/ 2114550 h 3227832"/>
              <a:gd name="connsiteX39" fmla="*/ 723900 w 4038600"/>
              <a:gd name="connsiteY39" fmla="*/ 1752600 h 3227832"/>
              <a:gd name="connsiteX40" fmla="*/ 2019300 w 4038600"/>
              <a:gd name="connsiteY40" fmla="*/ 1575816 h 3227832"/>
              <a:gd name="connsiteX41" fmla="*/ 2095500 w 4038600"/>
              <a:gd name="connsiteY41" fmla="*/ 1652016 h 3227832"/>
              <a:gd name="connsiteX42" fmla="*/ 2095500 w 4038600"/>
              <a:gd name="connsiteY42" fmla="*/ 2101596 h 3227832"/>
              <a:gd name="connsiteX43" fmla="*/ 2413254 w 4038600"/>
              <a:gd name="connsiteY43" fmla="*/ 2420874 h 3227832"/>
              <a:gd name="connsiteX44" fmla="*/ 2413254 w 4038600"/>
              <a:gd name="connsiteY44" fmla="*/ 2520001 h 3227832"/>
              <a:gd name="connsiteX45" fmla="*/ 2305812 w 4038600"/>
              <a:gd name="connsiteY45" fmla="*/ 2528316 h 3227832"/>
              <a:gd name="connsiteX46" fmla="*/ 2019300 w 4038600"/>
              <a:gd name="connsiteY46" fmla="*/ 2241042 h 3227832"/>
              <a:gd name="connsiteX47" fmla="*/ 1732788 w 4038600"/>
              <a:gd name="connsiteY47" fmla="*/ 2528316 h 3227832"/>
              <a:gd name="connsiteX48" fmla="*/ 1624584 w 4038600"/>
              <a:gd name="connsiteY48" fmla="*/ 2527554 h 3227832"/>
              <a:gd name="connsiteX49" fmla="*/ 1625346 w 4038600"/>
              <a:gd name="connsiteY49" fmla="*/ 2419350 h 3227832"/>
              <a:gd name="connsiteX50" fmla="*/ 1943100 w 4038600"/>
              <a:gd name="connsiteY50" fmla="*/ 2101596 h 3227832"/>
              <a:gd name="connsiteX51" fmla="*/ 1943100 w 4038600"/>
              <a:gd name="connsiteY51" fmla="*/ 1652016 h 3227832"/>
              <a:gd name="connsiteX52" fmla="*/ 2019300 w 4038600"/>
              <a:gd name="connsiteY52" fmla="*/ 1575816 h 3227832"/>
              <a:gd name="connsiteX53" fmla="*/ 2019300 w 4038600"/>
              <a:gd name="connsiteY53" fmla="*/ 952500 h 3227832"/>
              <a:gd name="connsiteX54" fmla="*/ 1453134 w 4038600"/>
              <a:gd name="connsiteY54" fmla="*/ 1322832 h 3227832"/>
              <a:gd name="connsiteX55" fmla="*/ 2585466 w 4038600"/>
              <a:gd name="connsiteY55" fmla="*/ 1322832 h 3227832"/>
              <a:gd name="connsiteX56" fmla="*/ 2019300 w 4038600"/>
              <a:gd name="connsiteY56" fmla="*/ 952500 h 3227832"/>
              <a:gd name="connsiteX57" fmla="*/ 2019300 w 4038600"/>
              <a:gd name="connsiteY57" fmla="*/ 800100 h 3227832"/>
              <a:gd name="connsiteX58" fmla="*/ 2743200 w 4038600"/>
              <a:gd name="connsiteY58" fmla="*/ 1399032 h 3227832"/>
              <a:gd name="connsiteX59" fmla="*/ 2667000 w 4038600"/>
              <a:gd name="connsiteY59" fmla="*/ 1475232 h 3227832"/>
              <a:gd name="connsiteX60" fmla="*/ 1371600 w 4038600"/>
              <a:gd name="connsiteY60" fmla="*/ 1475232 h 3227832"/>
              <a:gd name="connsiteX61" fmla="*/ 1295400 w 4038600"/>
              <a:gd name="connsiteY61" fmla="*/ 1399032 h 3227832"/>
              <a:gd name="connsiteX62" fmla="*/ 2019300 w 4038600"/>
              <a:gd name="connsiteY62" fmla="*/ 800100 h 3227832"/>
              <a:gd name="connsiteX63" fmla="*/ 2019300 w 4038600"/>
              <a:gd name="connsiteY63" fmla="*/ 152400 h 3227832"/>
              <a:gd name="connsiteX64" fmla="*/ 1809750 w 4038600"/>
              <a:gd name="connsiteY64" fmla="*/ 361950 h 3227832"/>
              <a:gd name="connsiteX65" fmla="*/ 2019300 w 4038600"/>
              <a:gd name="connsiteY65" fmla="*/ 571500 h 3227832"/>
              <a:gd name="connsiteX66" fmla="*/ 2228850 w 4038600"/>
              <a:gd name="connsiteY66" fmla="*/ 361950 h 3227832"/>
              <a:gd name="connsiteX67" fmla="*/ 2019300 w 4038600"/>
              <a:gd name="connsiteY67" fmla="*/ 152400 h 3227832"/>
              <a:gd name="connsiteX68" fmla="*/ 2019300 w 4038600"/>
              <a:gd name="connsiteY68" fmla="*/ 0 h 3227832"/>
              <a:gd name="connsiteX69" fmla="*/ 2381250 w 4038600"/>
              <a:gd name="connsiteY69" fmla="*/ 361950 h 3227832"/>
              <a:gd name="connsiteX70" fmla="*/ 2019300 w 4038600"/>
              <a:gd name="connsiteY70" fmla="*/ 723900 h 3227832"/>
              <a:gd name="connsiteX71" fmla="*/ 1657350 w 4038600"/>
              <a:gd name="connsiteY71" fmla="*/ 361950 h 3227832"/>
              <a:gd name="connsiteX72" fmla="*/ 2019300 w 4038600"/>
              <a:gd name="connsiteY72" fmla="*/ 0 h 322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4038600" h="3227832">
                <a:moveTo>
                  <a:pt x="3314700" y="2705100"/>
                </a:moveTo>
                <a:cubicBezTo>
                  <a:pt x="3188970" y="2705100"/>
                  <a:pt x="2798826" y="2733294"/>
                  <a:pt x="2748534" y="3075432"/>
                </a:cubicBezTo>
                <a:lnTo>
                  <a:pt x="3880866" y="3075432"/>
                </a:lnTo>
                <a:cubicBezTo>
                  <a:pt x="3830574" y="2733294"/>
                  <a:pt x="3440430" y="2705100"/>
                  <a:pt x="3314700" y="2705100"/>
                </a:cubicBezTo>
                <a:close/>
                <a:moveTo>
                  <a:pt x="723900" y="2705100"/>
                </a:moveTo>
                <a:cubicBezTo>
                  <a:pt x="598170" y="2705100"/>
                  <a:pt x="208026" y="2733294"/>
                  <a:pt x="157734" y="3075432"/>
                </a:cubicBezTo>
                <a:lnTo>
                  <a:pt x="1290066" y="3075432"/>
                </a:lnTo>
                <a:cubicBezTo>
                  <a:pt x="1239774" y="2733294"/>
                  <a:pt x="849630" y="2705100"/>
                  <a:pt x="723900" y="2705100"/>
                </a:cubicBezTo>
                <a:close/>
                <a:moveTo>
                  <a:pt x="3314700" y="2552700"/>
                </a:moveTo>
                <a:cubicBezTo>
                  <a:pt x="3761232" y="2552700"/>
                  <a:pt x="4038600" y="2782062"/>
                  <a:pt x="4038600" y="3151632"/>
                </a:cubicBezTo>
                <a:cubicBezTo>
                  <a:pt x="4038600" y="3193713"/>
                  <a:pt x="4004481" y="3227832"/>
                  <a:pt x="3962400" y="3227832"/>
                </a:cubicBezTo>
                <a:lnTo>
                  <a:pt x="2667000" y="3227832"/>
                </a:lnTo>
                <a:cubicBezTo>
                  <a:pt x="2624918" y="3227832"/>
                  <a:pt x="2590800" y="3193713"/>
                  <a:pt x="2590800" y="3151632"/>
                </a:cubicBezTo>
                <a:cubicBezTo>
                  <a:pt x="2590800" y="2781300"/>
                  <a:pt x="2868168" y="2552700"/>
                  <a:pt x="3314700" y="2552700"/>
                </a:cubicBezTo>
                <a:close/>
                <a:moveTo>
                  <a:pt x="723900" y="2552700"/>
                </a:moveTo>
                <a:cubicBezTo>
                  <a:pt x="1170432" y="2552700"/>
                  <a:pt x="1447800" y="2782062"/>
                  <a:pt x="1447800" y="3151632"/>
                </a:cubicBezTo>
                <a:cubicBezTo>
                  <a:pt x="1447800" y="3193713"/>
                  <a:pt x="1413681" y="3227832"/>
                  <a:pt x="1371600" y="3227832"/>
                </a:cubicBezTo>
                <a:lnTo>
                  <a:pt x="76200" y="3227832"/>
                </a:lnTo>
                <a:cubicBezTo>
                  <a:pt x="34118" y="3227832"/>
                  <a:pt x="0" y="3193713"/>
                  <a:pt x="0" y="3151632"/>
                </a:cubicBezTo>
                <a:cubicBezTo>
                  <a:pt x="0" y="2781300"/>
                  <a:pt x="277368" y="2552700"/>
                  <a:pt x="723900" y="2552700"/>
                </a:cubicBezTo>
                <a:close/>
                <a:moveTo>
                  <a:pt x="3314700" y="1905000"/>
                </a:moveTo>
                <a:cubicBezTo>
                  <a:pt x="3198971" y="1905000"/>
                  <a:pt x="3105150" y="1998821"/>
                  <a:pt x="3105150" y="2114550"/>
                </a:cubicBezTo>
                <a:cubicBezTo>
                  <a:pt x="3105150" y="2230278"/>
                  <a:pt x="3198971" y="2324100"/>
                  <a:pt x="3314700" y="2324100"/>
                </a:cubicBezTo>
                <a:cubicBezTo>
                  <a:pt x="3430428" y="2324100"/>
                  <a:pt x="3524250" y="2230278"/>
                  <a:pt x="3524250" y="2114550"/>
                </a:cubicBezTo>
                <a:cubicBezTo>
                  <a:pt x="3524250" y="1998821"/>
                  <a:pt x="3430428" y="1905000"/>
                  <a:pt x="3314700" y="1905000"/>
                </a:cubicBezTo>
                <a:close/>
                <a:moveTo>
                  <a:pt x="723900" y="1905000"/>
                </a:moveTo>
                <a:cubicBezTo>
                  <a:pt x="608171" y="1905000"/>
                  <a:pt x="514350" y="1998821"/>
                  <a:pt x="514350" y="2114550"/>
                </a:cubicBezTo>
                <a:cubicBezTo>
                  <a:pt x="514350" y="2230278"/>
                  <a:pt x="608171" y="2324100"/>
                  <a:pt x="723900" y="2324100"/>
                </a:cubicBezTo>
                <a:cubicBezTo>
                  <a:pt x="839629" y="2324100"/>
                  <a:pt x="933450" y="2230278"/>
                  <a:pt x="933450" y="2114550"/>
                </a:cubicBezTo>
                <a:cubicBezTo>
                  <a:pt x="933450" y="1998821"/>
                  <a:pt x="839629" y="1905000"/>
                  <a:pt x="723900" y="1905000"/>
                </a:cubicBezTo>
                <a:close/>
                <a:moveTo>
                  <a:pt x="3314700" y="1752600"/>
                </a:moveTo>
                <a:cubicBezTo>
                  <a:pt x="3514601" y="1752600"/>
                  <a:pt x="3676650" y="1914649"/>
                  <a:pt x="3676650" y="2114550"/>
                </a:cubicBezTo>
                <a:cubicBezTo>
                  <a:pt x="3676650" y="2314451"/>
                  <a:pt x="3514601" y="2476500"/>
                  <a:pt x="3314700" y="2476500"/>
                </a:cubicBezTo>
                <a:cubicBezTo>
                  <a:pt x="3114970" y="2476081"/>
                  <a:pt x="2953169" y="2314279"/>
                  <a:pt x="2952750" y="2114550"/>
                </a:cubicBezTo>
                <a:cubicBezTo>
                  <a:pt x="2952750" y="1914649"/>
                  <a:pt x="3114799" y="1752600"/>
                  <a:pt x="3314700" y="1752600"/>
                </a:cubicBezTo>
                <a:close/>
                <a:moveTo>
                  <a:pt x="723900" y="1752600"/>
                </a:moveTo>
                <a:cubicBezTo>
                  <a:pt x="923801" y="1752600"/>
                  <a:pt x="1085850" y="1914649"/>
                  <a:pt x="1085850" y="2114550"/>
                </a:cubicBezTo>
                <a:cubicBezTo>
                  <a:pt x="1085850" y="2314451"/>
                  <a:pt x="923801" y="2476500"/>
                  <a:pt x="723900" y="2476500"/>
                </a:cubicBezTo>
                <a:cubicBezTo>
                  <a:pt x="524170" y="2476081"/>
                  <a:pt x="362369" y="2314279"/>
                  <a:pt x="361950" y="2114550"/>
                </a:cubicBezTo>
                <a:cubicBezTo>
                  <a:pt x="361950" y="1914649"/>
                  <a:pt x="523999" y="1752600"/>
                  <a:pt x="723900" y="1752600"/>
                </a:cubicBezTo>
                <a:close/>
                <a:moveTo>
                  <a:pt x="2019300" y="1575816"/>
                </a:moveTo>
                <a:cubicBezTo>
                  <a:pt x="2061381" y="1575816"/>
                  <a:pt x="2095500" y="1609934"/>
                  <a:pt x="2095500" y="1652016"/>
                </a:cubicBezTo>
                <a:lnTo>
                  <a:pt x="2095500" y="2101596"/>
                </a:lnTo>
                <a:lnTo>
                  <a:pt x="2413254" y="2420874"/>
                </a:lnTo>
                <a:cubicBezTo>
                  <a:pt x="2437685" y="2449401"/>
                  <a:pt x="2437685" y="2491473"/>
                  <a:pt x="2413254" y="2520001"/>
                </a:cubicBezTo>
                <a:cubicBezTo>
                  <a:pt x="2385879" y="2551966"/>
                  <a:pt x="2337778" y="2555691"/>
                  <a:pt x="2305812" y="2528316"/>
                </a:cubicBezTo>
                <a:lnTo>
                  <a:pt x="2019300" y="2241042"/>
                </a:lnTo>
                <a:lnTo>
                  <a:pt x="1732788" y="2528316"/>
                </a:lnTo>
                <a:cubicBezTo>
                  <a:pt x="1702698" y="2557986"/>
                  <a:pt x="1654254" y="2557643"/>
                  <a:pt x="1624584" y="2527554"/>
                </a:cubicBezTo>
                <a:cubicBezTo>
                  <a:pt x="1594913" y="2497464"/>
                  <a:pt x="1595256" y="2449020"/>
                  <a:pt x="1625346" y="2419350"/>
                </a:cubicBezTo>
                <a:lnTo>
                  <a:pt x="1943100" y="2101596"/>
                </a:lnTo>
                <a:lnTo>
                  <a:pt x="1943100" y="1652016"/>
                </a:lnTo>
                <a:cubicBezTo>
                  <a:pt x="1943100" y="1609934"/>
                  <a:pt x="1977218" y="1575816"/>
                  <a:pt x="2019300" y="1575816"/>
                </a:cubicBezTo>
                <a:close/>
                <a:moveTo>
                  <a:pt x="2019300" y="952500"/>
                </a:moveTo>
                <a:cubicBezTo>
                  <a:pt x="1894332" y="952500"/>
                  <a:pt x="1503426" y="980694"/>
                  <a:pt x="1453134" y="1322832"/>
                </a:cubicBezTo>
                <a:lnTo>
                  <a:pt x="2585466" y="1322832"/>
                </a:lnTo>
                <a:cubicBezTo>
                  <a:pt x="2535174" y="980694"/>
                  <a:pt x="2144268" y="952500"/>
                  <a:pt x="2019300" y="952500"/>
                </a:cubicBezTo>
                <a:close/>
                <a:moveTo>
                  <a:pt x="2019300" y="800100"/>
                </a:moveTo>
                <a:cubicBezTo>
                  <a:pt x="2465832" y="800100"/>
                  <a:pt x="2743200" y="1029462"/>
                  <a:pt x="2743200" y="1399032"/>
                </a:cubicBezTo>
                <a:cubicBezTo>
                  <a:pt x="2743200" y="1441113"/>
                  <a:pt x="2709081" y="1475232"/>
                  <a:pt x="2667000" y="1475232"/>
                </a:cubicBezTo>
                <a:lnTo>
                  <a:pt x="1371600" y="1475232"/>
                </a:lnTo>
                <a:cubicBezTo>
                  <a:pt x="1329518" y="1475232"/>
                  <a:pt x="1295400" y="1441113"/>
                  <a:pt x="1295400" y="1399032"/>
                </a:cubicBezTo>
                <a:cubicBezTo>
                  <a:pt x="1295400" y="1028700"/>
                  <a:pt x="1572768" y="800100"/>
                  <a:pt x="2019300" y="800100"/>
                </a:cubicBezTo>
                <a:close/>
                <a:moveTo>
                  <a:pt x="2019300" y="152400"/>
                </a:moveTo>
                <a:cubicBezTo>
                  <a:pt x="1903571" y="152400"/>
                  <a:pt x="1809750" y="246221"/>
                  <a:pt x="1809750" y="361950"/>
                </a:cubicBezTo>
                <a:cubicBezTo>
                  <a:pt x="1809750" y="477678"/>
                  <a:pt x="1903571" y="571500"/>
                  <a:pt x="2019300" y="571500"/>
                </a:cubicBezTo>
                <a:cubicBezTo>
                  <a:pt x="2135028" y="571500"/>
                  <a:pt x="2228850" y="477678"/>
                  <a:pt x="2228850" y="361950"/>
                </a:cubicBezTo>
                <a:cubicBezTo>
                  <a:pt x="2228850" y="246221"/>
                  <a:pt x="2135028" y="152400"/>
                  <a:pt x="2019300" y="152400"/>
                </a:cubicBezTo>
                <a:close/>
                <a:moveTo>
                  <a:pt x="2019300" y="0"/>
                </a:moveTo>
                <a:cubicBezTo>
                  <a:pt x="2219201" y="0"/>
                  <a:pt x="2381250" y="162049"/>
                  <a:pt x="2381250" y="361950"/>
                </a:cubicBezTo>
                <a:cubicBezTo>
                  <a:pt x="2381250" y="561851"/>
                  <a:pt x="2219201" y="723900"/>
                  <a:pt x="2019300" y="723900"/>
                </a:cubicBezTo>
                <a:cubicBezTo>
                  <a:pt x="1819570" y="723481"/>
                  <a:pt x="1657769" y="561679"/>
                  <a:pt x="1657350" y="361950"/>
                </a:cubicBezTo>
                <a:cubicBezTo>
                  <a:pt x="1657350" y="162049"/>
                  <a:pt x="1819399" y="0"/>
                  <a:pt x="2019300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solidFill>
                  <a:srgbClr val="0F6FC6">
                    <a:lumMod val="50000"/>
                  </a:srgbClr>
                </a:solidFill>
              </a:ln>
              <a:solidFill>
                <a:srgbClr val="0F6FC6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Freeform 31"/>
          <p:cNvSpPr>
            <a:spLocks/>
          </p:cNvSpPr>
          <p:nvPr/>
        </p:nvSpPr>
        <p:spPr bwMode="auto">
          <a:xfrm>
            <a:off x="7408501" y="4078869"/>
            <a:ext cx="283919" cy="197571"/>
          </a:xfrm>
          <a:custGeom>
            <a:avLst/>
            <a:gdLst>
              <a:gd name="T0" fmla="*/ 2147483646 w 256"/>
              <a:gd name="T1" fmla="*/ 2147483646 h 180"/>
              <a:gd name="T2" fmla="*/ 2147483646 w 256"/>
              <a:gd name="T3" fmla="*/ 2147483646 h 180"/>
              <a:gd name="T4" fmla="*/ 2147483646 w 256"/>
              <a:gd name="T5" fmla="*/ 2147483646 h 180"/>
              <a:gd name="T6" fmla="*/ 2147483646 w 256"/>
              <a:gd name="T7" fmla="*/ 2147483646 h 180"/>
              <a:gd name="T8" fmla="*/ 2147483646 w 256"/>
              <a:gd name="T9" fmla="*/ 2147483646 h 180"/>
              <a:gd name="T10" fmla="*/ 2147483646 w 256"/>
              <a:gd name="T11" fmla="*/ 2147483646 h 180"/>
              <a:gd name="T12" fmla="*/ 2147483646 w 256"/>
              <a:gd name="T13" fmla="*/ 2147483646 h 180"/>
              <a:gd name="T14" fmla="*/ 2147483646 w 256"/>
              <a:gd name="T15" fmla="*/ 2147483646 h 180"/>
              <a:gd name="T16" fmla="*/ 2147483646 w 256"/>
              <a:gd name="T17" fmla="*/ 2147483646 h 180"/>
              <a:gd name="T18" fmla="*/ 2147483646 w 256"/>
              <a:gd name="T19" fmla="*/ 2147483646 h 180"/>
              <a:gd name="T20" fmla="*/ 2147483646 w 256"/>
              <a:gd name="T21" fmla="*/ 2147483646 h 180"/>
              <a:gd name="T22" fmla="*/ 2147483646 w 256"/>
              <a:gd name="T23" fmla="*/ 2147483646 h 180"/>
              <a:gd name="T24" fmla="*/ 2147483646 w 256"/>
              <a:gd name="T25" fmla="*/ 2147483646 h 180"/>
              <a:gd name="T26" fmla="*/ 0 w 256"/>
              <a:gd name="T27" fmla="*/ 2147483646 h 180"/>
              <a:gd name="T28" fmla="*/ 2147483646 w 256"/>
              <a:gd name="T29" fmla="*/ 2147483646 h 180"/>
              <a:gd name="T30" fmla="*/ 2147483646 w 256"/>
              <a:gd name="T31" fmla="*/ 2147483646 h 180"/>
              <a:gd name="T32" fmla="*/ 2147483646 w 256"/>
              <a:gd name="T33" fmla="*/ 2147483646 h 180"/>
              <a:gd name="T34" fmla="*/ 2147483646 w 256"/>
              <a:gd name="T35" fmla="*/ 2147483646 h 180"/>
              <a:gd name="T36" fmla="*/ 2147483646 w 256"/>
              <a:gd name="T37" fmla="*/ 2147483646 h 180"/>
              <a:gd name="T38" fmla="*/ 2147483646 w 256"/>
              <a:gd name="T39" fmla="*/ 2147483646 h 180"/>
              <a:gd name="T40" fmla="*/ 2147483646 w 256"/>
              <a:gd name="T41" fmla="*/ 2147483646 h 180"/>
              <a:gd name="T42" fmla="*/ 2147483646 w 256"/>
              <a:gd name="T43" fmla="*/ 2147483646 h 180"/>
              <a:gd name="T44" fmla="*/ 2147483646 w 256"/>
              <a:gd name="T45" fmla="*/ 2147483646 h 180"/>
              <a:gd name="T46" fmla="*/ 2147483646 w 256"/>
              <a:gd name="T47" fmla="*/ 0 h 180"/>
              <a:gd name="T48" fmla="*/ 2147483646 w 256"/>
              <a:gd name="T49" fmla="*/ 2147483646 h 180"/>
              <a:gd name="T50" fmla="*/ 2147483646 w 256"/>
              <a:gd name="T51" fmla="*/ 2147483646 h 180"/>
              <a:gd name="T52" fmla="*/ 2147483646 w 256"/>
              <a:gd name="T53" fmla="*/ 2147483646 h 180"/>
              <a:gd name="T54" fmla="*/ 2147483646 w 256"/>
              <a:gd name="T55" fmla="*/ 2147483646 h 180"/>
              <a:gd name="T56" fmla="*/ 2147483646 w 256"/>
              <a:gd name="T57" fmla="*/ 2147483646 h 18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56" h="180">
                <a:moveTo>
                  <a:pt x="225" y="77"/>
                </a:moveTo>
                <a:cubicBezTo>
                  <a:pt x="222" y="79"/>
                  <a:pt x="219" y="80"/>
                  <a:pt x="216" y="80"/>
                </a:cubicBezTo>
                <a:cubicBezTo>
                  <a:pt x="209" y="80"/>
                  <a:pt x="204" y="75"/>
                  <a:pt x="204" y="68"/>
                </a:cubicBezTo>
                <a:cubicBezTo>
                  <a:pt x="204" y="65"/>
                  <a:pt x="205" y="62"/>
                  <a:pt x="208" y="60"/>
                </a:cubicBezTo>
                <a:cubicBezTo>
                  <a:pt x="215" y="52"/>
                  <a:pt x="215" y="52"/>
                  <a:pt x="215" y="52"/>
                </a:cubicBezTo>
                <a:cubicBezTo>
                  <a:pt x="208" y="52"/>
                  <a:pt x="208" y="52"/>
                  <a:pt x="208" y="52"/>
                </a:cubicBezTo>
                <a:cubicBezTo>
                  <a:pt x="208" y="52"/>
                  <a:pt x="208" y="52"/>
                  <a:pt x="208" y="52"/>
                </a:cubicBezTo>
                <a:cubicBezTo>
                  <a:pt x="196" y="52"/>
                  <a:pt x="196" y="52"/>
                  <a:pt x="196" y="52"/>
                </a:cubicBezTo>
                <a:cubicBezTo>
                  <a:pt x="185" y="52"/>
                  <a:pt x="185" y="52"/>
                  <a:pt x="185" y="52"/>
                </a:cubicBezTo>
                <a:cubicBezTo>
                  <a:pt x="60" y="176"/>
                  <a:pt x="60" y="176"/>
                  <a:pt x="60" y="176"/>
                </a:cubicBezTo>
                <a:cubicBezTo>
                  <a:pt x="58" y="179"/>
                  <a:pt x="55" y="180"/>
                  <a:pt x="52" y="180"/>
                </a:cubicBezTo>
                <a:cubicBezTo>
                  <a:pt x="36" y="180"/>
                  <a:pt x="36" y="180"/>
                  <a:pt x="36" y="180"/>
                </a:cubicBezTo>
                <a:cubicBezTo>
                  <a:pt x="12" y="180"/>
                  <a:pt x="12" y="180"/>
                  <a:pt x="12" y="180"/>
                </a:cubicBezTo>
                <a:cubicBezTo>
                  <a:pt x="5" y="180"/>
                  <a:pt x="0" y="175"/>
                  <a:pt x="0" y="168"/>
                </a:cubicBezTo>
                <a:cubicBezTo>
                  <a:pt x="0" y="161"/>
                  <a:pt x="5" y="156"/>
                  <a:pt x="12" y="156"/>
                </a:cubicBezTo>
                <a:cubicBezTo>
                  <a:pt x="36" y="156"/>
                  <a:pt x="36" y="156"/>
                  <a:pt x="36" y="156"/>
                </a:cubicBezTo>
                <a:cubicBezTo>
                  <a:pt x="47" y="156"/>
                  <a:pt x="47" y="156"/>
                  <a:pt x="47" y="156"/>
                </a:cubicBezTo>
                <a:cubicBezTo>
                  <a:pt x="172" y="32"/>
                  <a:pt x="172" y="32"/>
                  <a:pt x="172" y="32"/>
                </a:cubicBezTo>
                <a:cubicBezTo>
                  <a:pt x="174" y="29"/>
                  <a:pt x="177" y="28"/>
                  <a:pt x="180" y="28"/>
                </a:cubicBezTo>
                <a:cubicBezTo>
                  <a:pt x="200" y="28"/>
                  <a:pt x="200" y="28"/>
                  <a:pt x="200" y="28"/>
                </a:cubicBezTo>
                <a:cubicBezTo>
                  <a:pt x="215" y="28"/>
                  <a:pt x="215" y="28"/>
                  <a:pt x="215" y="28"/>
                </a:cubicBezTo>
                <a:cubicBezTo>
                  <a:pt x="208" y="21"/>
                  <a:pt x="208" y="21"/>
                  <a:pt x="208" y="21"/>
                </a:cubicBezTo>
                <a:cubicBezTo>
                  <a:pt x="205" y="18"/>
                  <a:pt x="204" y="15"/>
                  <a:pt x="204" y="12"/>
                </a:cubicBezTo>
                <a:cubicBezTo>
                  <a:pt x="204" y="5"/>
                  <a:pt x="209" y="0"/>
                  <a:pt x="216" y="0"/>
                </a:cubicBezTo>
                <a:cubicBezTo>
                  <a:pt x="219" y="0"/>
                  <a:pt x="222" y="1"/>
                  <a:pt x="225" y="4"/>
                </a:cubicBezTo>
                <a:cubicBezTo>
                  <a:pt x="253" y="32"/>
                  <a:pt x="253" y="32"/>
                  <a:pt x="253" y="32"/>
                </a:cubicBezTo>
                <a:cubicBezTo>
                  <a:pt x="255" y="34"/>
                  <a:pt x="256" y="37"/>
                  <a:pt x="256" y="40"/>
                </a:cubicBezTo>
                <a:cubicBezTo>
                  <a:pt x="256" y="43"/>
                  <a:pt x="255" y="46"/>
                  <a:pt x="253" y="49"/>
                </a:cubicBezTo>
                <a:lnTo>
                  <a:pt x="225" y="7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90" name="Shape 2554"/>
          <p:cNvSpPr/>
          <p:nvPr/>
        </p:nvSpPr>
        <p:spPr>
          <a:xfrm>
            <a:off x="7408501" y="2196639"/>
            <a:ext cx="279328" cy="253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Source Sans Pro Light" charset="0"/>
              <a:ea typeface="Source Sans Pro Light" charset="0"/>
              <a:cs typeface="Source Sans Pro Light" charset="0"/>
              <a:sym typeface="Gill Sans"/>
            </a:endParaRPr>
          </a:p>
        </p:txBody>
      </p:sp>
      <p:sp>
        <p:nvSpPr>
          <p:cNvPr id="91" name="Freeform: Shape 92">
            <a:extLst>
              <a:ext uri="{FF2B5EF4-FFF2-40B4-BE49-F238E27FC236}">
                <a16:creationId xmlns:a16="http://schemas.microsoft.com/office/drawing/2014/main" id="{0F71696E-E7D6-482E-B292-9EB5F81098CC}"/>
              </a:ext>
            </a:extLst>
          </p:cNvPr>
          <p:cNvSpPr>
            <a:spLocks noChangeAspect="1"/>
          </p:cNvSpPr>
          <p:nvPr/>
        </p:nvSpPr>
        <p:spPr>
          <a:xfrm>
            <a:off x="7408501" y="372847"/>
            <a:ext cx="292099" cy="260368"/>
          </a:xfrm>
          <a:custGeom>
            <a:avLst/>
            <a:gdLst>
              <a:gd name="connsiteX0" fmla="*/ 1904152 w 4476750"/>
              <a:gd name="connsiteY0" fmla="*/ 2889352 h 3990441"/>
              <a:gd name="connsiteX1" fmla="*/ 2232631 w 4476750"/>
              <a:gd name="connsiteY1" fmla="*/ 3284315 h 3990441"/>
              <a:gd name="connsiteX2" fmla="*/ 2560996 w 4476750"/>
              <a:gd name="connsiteY2" fmla="*/ 2889837 h 3990441"/>
              <a:gd name="connsiteX3" fmla="*/ 2238375 w 4476750"/>
              <a:gd name="connsiteY3" fmla="*/ 2899067 h 3990441"/>
              <a:gd name="connsiteX4" fmla="*/ 1904152 w 4476750"/>
              <a:gd name="connsiteY4" fmla="*/ 2889352 h 3990441"/>
              <a:gd name="connsiteX5" fmla="*/ 3380108 w 4476750"/>
              <a:gd name="connsiteY5" fmla="*/ 2775861 h 3990441"/>
              <a:gd name="connsiteX6" fmla="*/ 2747753 w 4476750"/>
              <a:gd name="connsiteY6" fmla="*/ 2875959 h 3990441"/>
              <a:gd name="connsiteX7" fmla="*/ 2332815 w 4476750"/>
              <a:gd name="connsiteY7" fmla="*/ 3386299 h 3990441"/>
              <a:gd name="connsiteX8" fmla="*/ 2530097 w 4476750"/>
              <a:gd name="connsiteY8" fmla="*/ 3562502 h 3990441"/>
              <a:gd name="connsiteX9" fmla="*/ 3277181 w 4476750"/>
              <a:gd name="connsiteY9" fmla="*/ 3811162 h 3990441"/>
              <a:gd name="connsiteX10" fmla="*/ 3435363 w 4476750"/>
              <a:gd name="connsiteY10" fmla="*/ 3039837 h 3990441"/>
              <a:gd name="connsiteX11" fmla="*/ 3380108 w 4476750"/>
              <a:gd name="connsiteY11" fmla="*/ 2775861 h 3990441"/>
              <a:gd name="connsiteX12" fmla="*/ 1087583 w 4476750"/>
              <a:gd name="connsiteY12" fmla="*/ 2774071 h 3990441"/>
              <a:gd name="connsiteX13" fmla="*/ 1032443 w 4476750"/>
              <a:gd name="connsiteY13" fmla="*/ 3037618 h 3990441"/>
              <a:gd name="connsiteX14" fmla="*/ 1190625 w 4476750"/>
              <a:gd name="connsiteY14" fmla="*/ 3808943 h 3990441"/>
              <a:gd name="connsiteX15" fmla="*/ 1337824 w 4476750"/>
              <a:gd name="connsiteY15" fmla="*/ 3845500 h 3990441"/>
              <a:gd name="connsiteX16" fmla="*/ 2068115 w 4476750"/>
              <a:gd name="connsiteY16" fmla="*/ 3447393 h 3990441"/>
              <a:gd name="connsiteX17" fmla="*/ 2132504 w 4476750"/>
              <a:gd name="connsiteY17" fmla="*/ 3386214 h 3990441"/>
              <a:gd name="connsiteX18" fmla="*/ 1717881 w 4476750"/>
              <a:gd name="connsiteY18" fmla="*/ 2875216 h 3990441"/>
              <a:gd name="connsiteX19" fmla="*/ 1087583 w 4476750"/>
              <a:gd name="connsiteY19" fmla="*/ 2774071 h 3990441"/>
              <a:gd name="connsiteX20" fmla="*/ 1296438 w 4476750"/>
              <a:gd name="connsiteY20" fmla="*/ 2172738 h 3990441"/>
              <a:gd name="connsiteX21" fmla="*/ 1125664 w 4476750"/>
              <a:gd name="connsiteY21" fmla="*/ 2637463 h 3990441"/>
              <a:gd name="connsiteX22" fmla="*/ 1613392 w 4476750"/>
              <a:gd name="connsiteY22" fmla="*/ 2721378 h 3990441"/>
              <a:gd name="connsiteX23" fmla="*/ 1445780 w 4476750"/>
              <a:gd name="connsiteY23" fmla="*/ 2448839 h 3990441"/>
              <a:gd name="connsiteX24" fmla="*/ 1296438 w 4476750"/>
              <a:gd name="connsiteY24" fmla="*/ 2172738 h 3990441"/>
              <a:gd name="connsiteX25" fmla="*/ 3170406 w 4476750"/>
              <a:gd name="connsiteY25" fmla="*/ 2172719 h 3990441"/>
              <a:gd name="connsiteX26" fmla="*/ 3022016 w 4476750"/>
              <a:gd name="connsiteY26" fmla="*/ 2446629 h 3990441"/>
              <a:gd name="connsiteX27" fmla="*/ 2852728 w 4476750"/>
              <a:gd name="connsiteY27" fmla="*/ 2721626 h 3990441"/>
              <a:gd name="connsiteX28" fmla="*/ 3341732 w 4476750"/>
              <a:gd name="connsiteY28" fmla="*/ 2638330 h 3990441"/>
              <a:gd name="connsiteX29" fmla="*/ 3170406 w 4476750"/>
              <a:gd name="connsiteY29" fmla="*/ 2172719 h 3990441"/>
              <a:gd name="connsiteX30" fmla="*/ 2238375 w 4476750"/>
              <a:gd name="connsiteY30" fmla="*/ 1779880 h 3990441"/>
              <a:gd name="connsiteX31" fmla="*/ 2024063 w 4476750"/>
              <a:gd name="connsiteY31" fmla="*/ 1994192 h 3990441"/>
              <a:gd name="connsiteX32" fmla="*/ 2238375 w 4476750"/>
              <a:gd name="connsiteY32" fmla="*/ 2208505 h 3990441"/>
              <a:gd name="connsiteX33" fmla="*/ 2452688 w 4476750"/>
              <a:gd name="connsiteY33" fmla="*/ 1994192 h 3990441"/>
              <a:gd name="connsiteX34" fmla="*/ 2238375 w 4476750"/>
              <a:gd name="connsiteY34" fmla="*/ 1779880 h 3990441"/>
              <a:gd name="connsiteX35" fmla="*/ 2238375 w 4476750"/>
              <a:gd name="connsiteY35" fmla="*/ 1637005 h 3990441"/>
              <a:gd name="connsiteX36" fmla="*/ 2595563 w 4476750"/>
              <a:gd name="connsiteY36" fmla="*/ 1994192 h 3990441"/>
              <a:gd name="connsiteX37" fmla="*/ 2238375 w 4476750"/>
              <a:gd name="connsiteY37" fmla="*/ 2351380 h 3990441"/>
              <a:gd name="connsiteX38" fmla="*/ 1881188 w 4476750"/>
              <a:gd name="connsiteY38" fmla="*/ 1994192 h 3990441"/>
              <a:gd name="connsiteX39" fmla="*/ 2238375 w 4476750"/>
              <a:gd name="connsiteY39" fmla="*/ 1637005 h 3990441"/>
              <a:gd name="connsiteX40" fmla="*/ 978760 w 4476750"/>
              <a:gd name="connsiteY40" fmla="*/ 1388878 h 3990441"/>
              <a:gd name="connsiteX41" fmla="*/ 142875 w 4476750"/>
              <a:gd name="connsiteY41" fmla="*/ 1994192 h 3990441"/>
              <a:gd name="connsiteX42" fmla="*/ 987257 w 4476750"/>
              <a:gd name="connsiteY42" fmla="*/ 2601906 h 3990441"/>
              <a:gd name="connsiteX43" fmla="*/ 1215028 w 4476750"/>
              <a:gd name="connsiteY43" fmla="*/ 2004641 h 3990441"/>
              <a:gd name="connsiteX44" fmla="*/ 978760 w 4476750"/>
              <a:gd name="connsiteY44" fmla="*/ 1388878 h 3990441"/>
              <a:gd name="connsiteX45" fmla="*/ 1624727 w 4476750"/>
              <a:gd name="connsiteY45" fmla="*/ 1265682 h 3990441"/>
              <a:gd name="connsiteX46" fmla="*/ 1116930 w 4476750"/>
              <a:gd name="connsiteY46" fmla="*/ 1352959 h 3990441"/>
              <a:gd name="connsiteX47" fmla="*/ 1295886 w 4476750"/>
              <a:gd name="connsiteY47" fmla="*/ 1836344 h 3990441"/>
              <a:gd name="connsiteX48" fmla="*/ 1454734 w 4476750"/>
              <a:gd name="connsiteY48" fmla="*/ 1541754 h 3990441"/>
              <a:gd name="connsiteX49" fmla="*/ 1624727 w 4476750"/>
              <a:gd name="connsiteY49" fmla="*/ 1265682 h 3990441"/>
              <a:gd name="connsiteX50" fmla="*/ 2840888 w 4476750"/>
              <a:gd name="connsiteY50" fmla="*/ 1264425 h 3990441"/>
              <a:gd name="connsiteX51" fmla="*/ 3013072 w 4476750"/>
              <a:gd name="connsiteY51" fmla="*/ 1543964 h 3990441"/>
              <a:gd name="connsiteX52" fmla="*/ 3171063 w 4476750"/>
              <a:gd name="connsiteY52" fmla="*/ 1836848 h 3990441"/>
              <a:gd name="connsiteX53" fmla="*/ 3351085 w 4476750"/>
              <a:gd name="connsiteY53" fmla="*/ 1350921 h 3990441"/>
              <a:gd name="connsiteX54" fmla="*/ 2840888 w 4476750"/>
              <a:gd name="connsiteY54" fmla="*/ 1264425 h 3990441"/>
              <a:gd name="connsiteX55" fmla="*/ 2238375 w 4476750"/>
              <a:gd name="connsiteY55" fmla="*/ 1232192 h 3990441"/>
              <a:gd name="connsiteX56" fmla="*/ 1808750 w 4476750"/>
              <a:gd name="connsiteY56" fmla="*/ 1248318 h 3990441"/>
              <a:gd name="connsiteX57" fmla="*/ 1578464 w 4476750"/>
              <a:gd name="connsiteY57" fmla="*/ 1613192 h 3990441"/>
              <a:gd name="connsiteX58" fmla="*/ 1372762 w 4476750"/>
              <a:gd name="connsiteY58" fmla="*/ 2004450 h 3990441"/>
              <a:gd name="connsiteX59" fmla="*/ 1569520 w 4476750"/>
              <a:gd name="connsiteY59" fmla="*/ 2377402 h 3990441"/>
              <a:gd name="connsiteX60" fmla="*/ 1797234 w 4476750"/>
              <a:gd name="connsiteY60" fmla="*/ 2739199 h 3990441"/>
              <a:gd name="connsiteX61" fmla="*/ 2238375 w 4476750"/>
              <a:gd name="connsiteY61" fmla="*/ 2756192 h 3990441"/>
              <a:gd name="connsiteX62" fmla="*/ 2668457 w 4476750"/>
              <a:gd name="connsiteY62" fmla="*/ 2739409 h 3990441"/>
              <a:gd name="connsiteX63" fmla="*/ 2898295 w 4476750"/>
              <a:gd name="connsiteY63" fmla="*/ 2375182 h 3990441"/>
              <a:gd name="connsiteX64" fmla="*/ 3094129 w 4476750"/>
              <a:gd name="connsiteY64" fmla="*/ 2004717 h 3990441"/>
              <a:gd name="connsiteX65" fmla="*/ 2889342 w 4476750"/>
              <a:gd name="connsiteY65" fmla="*/ 1615402 h 3990441"/>
              <a:gd name="connsiteX66" fmla="*/ 2657418 w 4476750"/>
              <a:gd name="connsiteY66" fmla="*/ 1247518 h 3990441"/>
              <a:gd name="connsiteX67" fmla="*/ 2238375 w 4476750"/>
              <a:gd name="connsiteY67" fmla="*/ 1232192 h 3990441"/>
              <a:gd name="connsiteX68" fmla="*/ 2233136 w 4476750"/>
              <a:gd name="connsiteY68" fmla="*/ 715832 h 3990441"/>
              <a:gd name="connsiteX69" fmla="*/ 1915906 w 4476750"/>
              <a:gd name="connsiteY69" fmla="*/ 1098337 h 3990441"/>
              <a:gd name="connsiteX70" fmla="*/ 2238375 w 4476750"/>
              <a:gd name="connsiteY70" fmla="*/ 1089317 h 3990441"/>
              <a:gd name="connsiteX71" fmla="*/ 2550538 w 4476750"/>
              <a:gd name="connsiteY71" fmla="*/ 1097804 h 3990441"/>
              <a:gd name="connsiteX72" fmla="*/ 2233136 w 4476750"/>
              <a:gd name="connsiteY72" fmla="*/ 715832 h 3990441"/>
              <a:gd name="connsiteX73" fmla="*/ 3138925 w 4476750"/>
              <a:gd name="connsiteY73" fmla="*/ 142884 h 3990441"/>
              <a:gd name="connsiteX74" fmla="*/ 2408634 w 4476750"/>
              <a:gd name="connsiteY74" fmla="*/ 540991 h 3990441"/>
              <a:gd name="connsiteX75" fmla="*/ 2332777 w 4476750"/>
              <a:gd name="connsiteY75" fmla="*/ 613400 h 3990441"/>
              <a:gd name="connsiteX76" fmla="*/ 2736399 w 4476750"/>
              <a:gd name="connsiteY76" fmla="*/ 1111110 h 3990441"/>
              <a:gd name="connsiteX77" fmla="*/ 3389166 w 4476750"/>
              <a:gd name="connsiteY77" fmla="*/ 1214313 h 3990441"/>
              <a:gd name="connsiteX78" fmla="*/ 3444306 w 4476750"/>
              <a:gd name="connsiteY78" fmla="*/ 950766 h 3990441"/>
              <a:gd name="connsiteX79" fmla="*/ 3286125 w 4476750"/>
              <a:gd name="connsiteY79" fmla="*/ 179441 h 3990441"/>
              <a:gd name="connsiteX80" fmla="*/ 3138925 w 4476750"/>
              <a:gd name="connsiteY80" fmla="*/ 142884 h 3990441"/>
              <a:gd name="connsiteX81" fmla="*/ 3138935 w 4476750"/>
              <a:gd name="connsiteY81" fmla="*/ 0 h 3990441"/>
              <a:gd name="connsiteX82" fmla="*/ 3357572 w 4476750"/>
              <a:gd name="connsiteY82" fmla="*/ 55702 h 3990441"/>
              <a:gd name="connsiteX83" fmla="*/ 3585457 w 4476750"/>
              <a:gd name="connsiteY83" fmla="*/ 973017 h 3990441"/>
              <a:gd name="connsiteX84" fmla="*/ 3527479 w 4476750"/>
              <a:gd name="connsiteY84" fmla="*/ 1249937 h 3990441"/>
              <a:gd name="connsiteX85" fmla="*/ 3796274 w 4476750"/>
              <a:gd name="connsiteY85" fmla="*/ 1338186 h 3990441"/>
              <a:gd name="connsiteX86" fmla="*/ 4476750 w 4476750"/>
              <a:gd name="connsiteY86" fmla="*/ 1994192 h 3990441"/>
              <a:gd name="connsiteX87" fmla="*/ 4183342 w 4476750"/>
              <a:gd name="connsiteY87" fmla="*/ 2450935 h 3990441"/>
              <a:gd name="connsiteX88" fmla="*/ 4083786 w 4476750"/>
              <a:gd name="connsiteY88" fmla="*/ 2433733 h 3990441"/>
              <a:gd name="connsiteX89" fmla="*/ 4100989 w 4476750"/>
              <a:gd name="connsiteY89" fmla="*/ 2334177 h 3990441"/>
              <a:gd name="connsiteX90" fmla="*/ 4333875 w 4476750"/>
              <a:gd name="connsiteY90" fmla="*/ 1994192 h 3990441"/>
              <a:gd name="connsiteX91" fmla="*/ 3489474 w 4476750"/>
              <a:gd name="connsiteY91" fmla="*/ 1386487 h 3990441"/>
              <a:gd name="connsiteX92" fmla="*/ 3251892 w 4476750"/>
              <a:gd name="connsiteY92" fmla="*/ 2005003 h 3990441"/>
              <a:gd name="connsiteX93" fmla="*/ 3480263 w 4476750"/>
              <a:gd name="connsiteY93" fmla="*/ 2603249 h 3990441"/>
              <a:gd name="connsiteX94" fmla="*/ 3861664 w 4476750"/>
              <a:gd name="connsiteY94" fmla="*/ 2468070 h 3990441"/>
              <a:gd name="connsiteX95" fmla="*/ 3956218 w 4476750"/>
              <a:gd name="connsiteY95" fmla="*/ 2503646 h 3990441"/>
              <a:gd name="connsiteX96" fmla="*/ 3920642 w 4476750"/>
              <a:gd name="connsiteY96" fmla="*/ 2598201 h 3990441"/>
              <a:gd name="connsiteX97" fmla="*/ 3518516 w 4476750"/>
              <a:gd name="connsiteY97" fmla="*/ 2740695 h 3990441"/>
              <a:gd name="connsiteX98" fmla="*/ 3576485 w 4476750"/>
              <a:gd name="connsiteY98" fmla="*/ 3017586 h 3990441"/>
              <a:gd name="connsiteX99" fmla="*/ 3348599 w 4476750"/>
              <a:gd name="connsiteY99" fmla="*/ 3934901 h 3990441"/>
              <a:gd name="connsiteX100" fmla="*/ 3130706 w 4476750"/>
              <a:gd name="connsiteY100" fmla="*/ 3990441 h 3990441"/>
              <a:gd name="connsiteX101" fmla="*/ 2440248 w 4476750"/>
              <a:gd name="connsiteY101" fmla="*/ 3673592 h 3990441"/>
              <a:gd name="connsiteX102" fmla="*/ 2232574 w 4476750"/>
              <a:gd name="connsiteY102" fmla="*/ 3488026 h 3990441"/>
              <a:gd name="connsiteX103" fmla="*/ 1337815 w 4476750"/>
              <a:gd name="connsiteY103" fmla="*/ 3988384 h 3990441"/>
              <a:gd name="connsiteX104" fmla="*/ 1119178 w 4476750"/>
              <a:gd name="connsiteY104" fmla="*/ 3932682 h 3990441"/>
              <a:gd name="connsiteX105" fmla="*/ 891292 w 4476750"/>
              <a:gd name="connsiteY105" fmla="*/ 3015367 h 3990441"/>
              <a:gd name="connsiteX106" fmla="*/ 949271 w 4476750"/>
              <a:gd name="connsiteY106" fmla="*/ 2738447 h 3990441"/>
              <a:gd name="connsiteX107" fmla="*/ 680475 w 4476750"/>
              <a:gd name="connsiteY107" fmla="*/ 2650198 h 3990441"/>
              <a:gd name="connsiteX108" fmla="*/ 0 w 4476750"/>
              <a:gd name="connsiteY108" fmla="*/ 1994192 h 3990441"/>
              <a:gd name="connsiteX109" fmla="*/ 680494 w 4476750"/>
              <a:gd name="connsiteY109" fmla="*/ 1338177 h 3990441"/>
              <a:gd name="connsiteX110" fmla="*/ 940632 w 4476750"/>
              <a:gd name="connsiteY110" fmla="*/ 1252337 h 3990441"/>
              <a:gd name="connsiteX111" fmla="*/ 865222 w 4476750"/>
              <a:gd name="connsiteY111" fmla="*/ 841495 h 3990441"/>
              <a:gd name="connsiteX112" fmla="*/ 929316 w 4476750"/>
              <a:gd name="connsiteY112" fmla="*/ 763410 h 3990441"/>
              <a:gd name="connsiteX113" fmla="*/ 1007402 w 4476750"/>
              <a:gd name="connsiteY113" fmla="*/ 827503 h 3990441"/>
              <a:gd name="connsiteX114" fmla="*/ 1078754 w 4476750"/>
              <a:gd name="connsiteY114" fmla="*/ 1216380 h 3990441"/>
              <a:gd name="connsiteX115" fmla="*/ 1729226 w 4476750"/>
              <a:gd name="connsiteY115" fmla="*/ 1112101 h 3990441"/>
              <a:gd name="connsiteX116" fmla="*/ 2133181 w 4476750"/>
              <a:gd name="connsiteY116" fmla="*/ 613495 h 3990441"/>
              <a:gd name="connsiteX117" fmla="*/ 1928765 w 4476750"/>
              <a:gd name="connsiteY117" fmla="*/ 430301 h 3990441"/>
              <a:gd name="connsiteX118" fmla="*/ 1181681 w 4476750"/>
              <a:gd name="connsiteY118" fmla="*/ 181642 h 3990441"/>
              <a:gd name="connsiteX119" fmla="*/ 1003678 w 4476750"/>
              <a:gd name="connsiteY119" fmla="*/ 553317 h 3990441"/>
              <a:gd name="connsiteX120" fmla="*/ 926068 w 4476750"/>
              <a:gd name="connsiteY120" fmla="*/ 617982 h 3990441"/>
              <a:gd name="connsiteX121" fmla="*/ 861403 w 4476750"/>
              <a:gd name="connsiteY121" fmla="*/ 540372 h 3990441"/>
              <a:gd name="connsiteX122" fmla="*/ 1110253 w 4476750"/>
              <a:gd name="connsiteY122" fmla="*/ 57912 h 3990441"/>
              <a:gd name="connsiteX123" fmla="*/ 2018605 w 4476750"/>
              <a:gd name="connsiteY123" fmla="*/ 319221 h 3990441"/>
              <a:gd name="connsiteX124" fmla="*/ 2232936 w 4476750"/>
              <a:gd name="connsiteY124" fmla="*/ 511311 h 3990441"/>
              <a:gd name="connsiteX125" fmla="*/ 3138935 w 4476750"/>
              <a:gd name="connsiteY125" fmla="*/ 0 h 3990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4476750" h="3990441">
                <a:moveTo>
                  <a:pt x="1904152" y="2889352"/>
                </a:moveTo>
                <a:cubicBezTo>
                  <a:pt x="2010737" y="3033417"/>
                  <a:pt x="2121017" y="3166015"/>
                  <a:pt x="2232631" y="3284315"/>
                </a:cubicBezTo>
                <a:cubicBezTo>
                  <a:pt x="2344045" y="3166158"/>
                  <a:pt x="2454507" y="3033322"/>
                  <a:pt x="2560996" y="2889837"/>
                </a:cubicBezTo>
                <a:cubicBezTo>
                  <a:pt x="2454897" y="2895895"/>
                  <a:pt x="2347141" y="2899067"/>
                  <a:pt x="2238375" y="2899067"/>
                </a:cubicBezTo>
                <a:cubicBezTo>
                  <a:pt x="2125456" y="2899067"/>
                  <a:pt x="2013823" y="2895771"/>
                  <a:pt x="1904152" y="2889352"/>
                </a:cubicBezTo>
                <a:close/>
                <a:moveTo>
                  <a:pt x="3380108" y="2775861"/>
                </a:moveTo>
                <a:cubicBezTo>
                  <a:pt x="3184207" y="2821696"/>
                  <a:pt x="2970943" y="2855471"/>
                  <a:pt x="2747753" y="2875959"/>
                </a:cubicBezTo>
                <a:cubicBezTo>
                  <a:pt x="2613441" y="3066231"/>
                  <a:pt x="2473414" y="3237919"/>
                  <a:pt x="2332815" y="3386299"/>
                </a:cubicBezTo>
                <a:cubicBezTo>
                  <a:pt x="2398519" y="3450422"/>
                  <a:pt x="2464441" y="3509410"/>
                  <a:pt x="2530097" y="3562502"/>
                </a:cubicBezTo>
                <a:cubicBezTo>
                  <a:pt x="2841898" y="3814629"/>
                  <a:pt x="3114180" y="3905259"/>
                  <a:pt x="3277181" y="3811162"/>
                </a:cubicBezTo>
                <a:cubicBezTo>
                  <a:pt x="3440173" y="3717055"/>
                  <a:pt x="3497837" y="3435915"/>
                  <a:pt x="3435363" y="3039837"/>
                </a:cubicBezTo>
                <a:cubicBezTo>
                  <a:pt x="3421961" y="2954864"/>
                  <a:pt x="3403397" y="2866596"/>
                  <a:pt x="3380108" y="2775861"/>
                </a:cubicBezTo>
                <a:close/>
                <a:moveTo>
                  <a:pt x="1087583" y="2774071"/>
                </a:moveTo>
                <a:cubicBezTo>
                  <a:pt x="1064352" y="2864653"/>
                  <a:pt x="1045826" y="2952779"/>
                  <a:pt x="1032443" y="3037618"/>
                </a:cubicBezTo>
                <a:cubicBezTo>
                  <a:pt x="969969" y="3433696"/>
                  <a:pt x="1027633" y="3714835"/>
                  <a:pt x="1190625" y="3808943"/>
                </a:cubicBezTo>
                <a:cubicBezTo>
                  <a:pt x="1232630" y="3833203"/>
                  <a:pt x="1282160" y="3845500"/>
                  <a:pt x="1337824" y="3845500"/>
                </a:cubicBezTo>
                <a:cubicBezTo>
                  <a:pt x="1530143" y="3845500"/>
                  <a:pt x="1789490" y="3704129"/>
                  <a:pt x="2068115" y="3447393"/>
                </a:cubicBezTo>
                <a:cubicBezTo>
                  <a:pt x="2089556" y="3427628"/>
                  <a:pt x="2111035" y="3407178"/>
                  <a:pt x="2132504" y="3386214"/>
                </a:cubicBezTo>
                <a:cubicBezTo>
                  <a:pt x="1990468" y="3236052"/>
                  <a:pt x="1850764" y="3063878"/>
                  <a:pt x="1717881" y="2875216"/>
                </a:cubicBezTo>
                <a:cubicBezTo>
                  <a:pt x="1495253" y="2854471"/>
                  <a:pt x="1283017" y="2820410"/>
                  <a:pt x="1087583" y="2774071"/>
                </a:cubicBezTo>
                <a:close/>
                <a:moveTo>
                  <a:pt x="1296438" y="2172738"/>
                </a:moveTo>
                <a:cubicBezTo>
                  <a:pt x="1228134" y="2331139"/>
                  <a:pt x="1170851" y="2487073"/>
                  <a:pt x="1125664" y="2637463"/>
                </a:cubicBezTo>
                <a:cubicBezTo>
                  <a:pt x="1274473" y="2672524"/>
                  <a:pt x="1437627" y="2701071"/>
                  <a:pt x="1613392" y="2721378"/>
                </a:cubicBezTo>
                <a:cubicBezTo>
                  <a:pt x="1555785" y="2633348"/>
                  <a:pt x="1499768" y="2542356"/>
                  <a:pt x="1445780" y="2448839"/>
                </a:cubicBezTo>
                <a:cubicBezTo>
                  <a:pt x="1392907" y="2357266"/>
                  <a:pt x="1343092" y="2265016"/>
                  <a:pt x="1296438" y="2172738"/>
                </a:cubicBezTo>
                <a:close/>
                <a:moveTo>
                  <a:pt x="3170406" y="2172719"/>
                </a:moveTo>
                <a:cubicBezTo>
                  <a:pt x="3124057" y="2264121"/>
                  <a:pt x="3074565" y="2355609"/>
                  <a:pt x="3022016" y="2446629"/>
                </a:cubicBezTo>
                <a:cubicBezTo>
                  <a:pt x="2967285" y="2541432"/>
                  <a:pt x="2910688" y="2633205"/>
                  <a:pt x="2852728" y="2721626"/>
                </a:cubicBezTo>
                <a:cubicBezTo>
                  <a:pt x="3024445" y="2701861"/>
                  <a:pt x="3188722" y="2673887"/>
                  <a:pt x="3341732" y="2638330"/>
                </a:cubicBezTo>
                <a:cubicBezTo>
                  <a:pt x="3296402" y="2487644"/>
                  <a:pt x="3238938" y="2331406"/>
                  <a:pt x="3170406" y="2172719"/>
                </a:cubicBezTo>
                <a:close/>
                <a:moveTo>
                  <a:pt x="2238375" y="1779880"/>
                </a:moveTo>
                <a:cubicBezTo>
                  <a:pt x="2120208" y="1779880"/>
                  <a:pt x="2024063" y="1876025"/>
                  <a:pt x="2024063" y="1994192"/>
                </a:cubicBezTo>
                <a:cubicBezTo>
                  <a:pt x="2024063" y="2112359"/>
                  <a:pt x="2120208" y="2208505"/>
                  <a:pt x="2238375" y="2208505"/>
                </a:cubicBezTo>
                <a:cubicBezTo>
                  <a:pt x="2356542" y="2208505"/>
                  <a:pt x="2452688" y="2112359"/>
                  <a:pt x="2452688" y="1994192"/>
                </a:cubicBezTo>
                <a:cubicBezTo>
                  <a:pt x="2452688" y="1876025"/>
                  <a:pt x="2356542" y="1779880"/>
                  <a:pt x="2238375" y="1779880"/>
                </a:cubicBezTo>
                <a:close/>
                <a:moveTo>
                  <a:pt x="2238375" y="1637005"/>
                </a:moveTo>
                <a:cubicBezTo>
                  <a:pt x="2435333" y="1637005"/>
                  <a:pt x="2595563" y="1797234"/>
                  <a:pt x="2595563" y="1994192"/>
                </a:cubicBezTo>
                <a:cubicBezTo>
                  <a:pt x="2595563" y="2191150"/>
                  <a:pt x="2435333" y="2351380"/>
                  <a:pt x="2238375" y="2351380"/>
                </a:cubicBezTo>
                <a:cubicBezTo>
                  <a:pt x="2041417" y="2351380"/>
                  <a:pt x="1881188" y="2191150"/>
                  <a:pt x="1881188" y="1994192"/>
                </a:cubicBezTo>
                <a:cubicBezTo>
                  <a:pt x="1881188" y="1797234"/>
                  <a:pt x="2041417" y="1637005"/>
                  <a:pt x="2238375" y="1637005"/>
                </a:cubicBezTo>
                <a:close/>
                <a:moveTo>
                  <a:pt x="978760" y="1388878"/>
                </a:moveTo>
                <a:cubicBezTo>
                  <a:pt x="453714" y="1537459"/>
                  <a:pt x="142875" y="1770621"/>
                  <a:pt x="142875" y="1994192"/>
                </a:cubicBezTo>
                <a:cubicBezTo>
                  <a:pt x="142875" y="2218972"/>
                  <a:pt x="457066" y="2453440"/>
                  <a:pt x="987257" y="2601906"/>
                </a:cubicBezTo>
                <a:cubicBezTo>
                  <a:pt x="1044864" y="2409234"/>
                  <a:pt x="1121559" y="2208114"/>
                  <a:pt x="1215028" y="2004641"/>
                </a:cubicBezTo>
                <a:cubicBezTo>
                  <a:pt x="1117835" y="1794834"/>
                  <a:pt x="1038149" y="1587017"/>
                  <a:pt x="978760" y="1388878"/>
                </a:cubicBezTo>
                <a:close/>
                <a:moveTo>
                  <a:pt x="1624727" y="1265682"/>
                </a:moveTo>
                <a:cubicBezTo>
                  <a:pt x="1441180" y="1286446"/>
                  <a:pt x="1271263" y="1316202"/>
                  <a:pt x="1116930" y="1352959"/>
                </a:cubicBezTo>
                <a:cubicBezTo>
                  <a:pt x="1163888" y="1508912"/>
                  <a:pt x="1224038" y="1671390"/>
                  <a:pt x="1295886" y="1836344"/>
                </a:cubicBezTo>
                <a:cubicBezTo>
                  <a:pt x="1345206" y="1738065"/>
                  <a:pt x="1398222" y="1639633"/>
                  <a:pt x="1454734" y="1541754"/>
                </a:cubicBezTo>
                <a:cubicBezTo>
                  <a:pt x="1509684" y="1446571"/>
                  <a:pt x="1566519" y="1354436"/>
                  <a:pt x="1624727" y="1265682"/>
                </a:cubicBezTo>
                <a:close/>
                <a:moveTo>
                  <a:pt x="2840888" y="1264425"/>
                </a:moveTo>
                <a:cubicBezTo>
                  <a:pt x="2900115" y="1354626"/>
                  <a:pt x="2957655" y="1447971"/>
                  <a:pt x="3013072" y="1543964"/>
                </a:cubicBezTo>
                <a:cubicBezTo>
                  <a:pt x="3069260" y="1641281"/>
                  <a:pt x="3121990" y="1739131"/>
                  <a:pt x="3171063" y="1836848"/>
                </a:cubicBezTo>
                <a:cubicBezTo>
                  <a:pt x="3243434" y="1671180"/>
                  <a:pt x="3303889" y="1508017"/>
                  <a:pt x="3351085" y="1350921"/>
                </a:cubicBezTo>
                <a:cubicBezTo>
                  <a:pt x="3195942" y="1314364"/>
                  <a:pt x="3025245" y="1284865"/>
                  <a:pt x="2840888" y="1264425"/>
                </a:cubicBezTo>
                <a:close/>
                <a:moveTo>
                  <a:pt x="2238375" y="1232192"/>
                </a:moveTo>
                <a:cubicBezTo>
                  <a:pt x="2089061" y="1232192"/>
                  <a:pt x="1945662" y="1237850"/>
                  <a:pt x="1808750" y="1248318"/>
                </a:cubicBezTo>
                <a:cubicBezTo>
                  <a:pt x="1728483" y="1364942"/>
                  <a:pt x="1651235" y="1487157"/>
                  <a:pt x="1578464" y="1613192"/>
                </a:cubicBezTo>
                <a:cubicBezTo>
                  <a:pt x="1503321" y="1743351"/>
                  <a:pt x="1434579" y="1874329"/>
                  <a:pt x="1372762" y="2004450"/>
                </a:cubicBezTo>
                <a:cubicBezTo>
                  <a:pt x="1432312" y="2128733"/>
                  <a:pt x="1498054" y="2253624"/>
                  <a:pt x="1569520" y="2377402"/>
                </a:cubicBezTo>
                <a:cubicBezTo>
                  <a:pt x="1642129" y="2503170"/>
                  <a:pt x="1718396" y="2624176"/>
                  <a:pt x="1797234" y="2739199"/>
                </a:cubicBezTo>
                <a:cubicBezTo>
                  <a:pt x="1937594" y="2750248"/>
                  <a:pt x="2084879" y="2756192"/>
                  <a:pt x="2238375" y="2756192"/>
                </a:cubicBezTo>
                <a:cubicBezTo>
                  <a:pt x="2384326" y="2756192"/>
                  <a:pt x="2528287" y="2750439"/>
                  <a:pt x="2668457" y="2739409"/>
                </a:cubicBezTo>
                <a:cubicBezTo>
                  <a:pt x="2748562" y="2622975"/>
                  <a:pt x="2825667" y="2500979"/>
                  <a:pt x="2898295" y="2375182"/>
                </a:cubicBezTo>
                <a:cubicBezTo>
                  <a:pt x="2969438" y="2251958"/>
                  <a:pt x="3034893" y="2127990"/>
                  <a:pt x="3094129" y="2004717"/>
                </a:cubicBezTo>
                <a:cubicBezTo>
                  <a:pt x="3032541" y="1875234"/>
                  <a:pt x="2964113" y="1744913"/>
                  <a:pt x="2889342" y="1615402"/>
                </a:cubicBezTo>
                <a:cubicBezTo>
                  <a:pt x="2815438" y="1487405"/>
                  <a:pt x="2737752" y="1364361"/>
                  <a:pt x="2657418" y="1247518"/>
                </a:cubicBezTo>
                <a:cubicBezTo>
                  <a:pt x="2523706" y="1237564"/>
                  <a:pt x="2383850" y="1232192"/>
                  <a:pt x="2238375" y="1232192"/>
                </a:cubicBezTo>
                <a:close/>
                <a:moveTo>
                  <a:pt x="2233136" y="715832"/>
                </a:moveTo>
                <a:cubicBezTo>
                  <a:pt x="2125513" y="830970"/>
                  <a:pt x="2018852" y="959653"/>
                  <a:pt x="1915906" y="1098337"/>
                </a:cubicBezTo>
                <a:cubicBezTo>
                  <a:pt x="2021795" y="1092374"/>
                  <a:pt x="2129495" y="1089317"/>
                  <a:pt x="2238375" y="1089317"/>
                </a:cubicBezTo>
                <a:cubicBezTo>
                  <a:pt x="2343731" y="1089317"/>
                  <a:pt x="2447963" y="1092213"/>
                  <a:pt x="2550538" y="1097804"/>
                </a:cubicBezTo>
                <a:cubicBezTo>
                  <a:pt x="2447449" y="958882"/>
                  <a:pt x="2340931" y="830723"/>
                  <a:pt x="2233136" y="715832"/>
                </a:cubicBezTo>
                <a:close/>
                <a:moveTo>
                  <a:pt x="3138925" y="142884"/>
                </a:moveTo>
                <a:cubicBezTo>
                  <a:pt x="2946606" y="142884"/>
                  <a:pt x="2687260" y="284264"/>
                  <a:pt x="2408634" y="540991"/>
                </a:cubicBezTo>
                <a:cubicBezTo>
                  <a:pt x="2383374" y="564270"/>
                  <a:pt x="2358066" y="588464"/>
                  <a:pt x="2332777" y="613400"/>
                </a:cubicBezTo>
                <a:cubicBezTo>
                  <a:pt x="2470976" y="760219"/>
                  <a:pt x="2606897" y="927830"/>
                  <a:pt x="2736399" y="1111110"/>
                </a:cubicBezTo>
                <a:cubicBezTo>
                  <a:pt x="2967218" y="1131637"/>
                  <a:pt x="3187170" y="1166422"/>
                  <a:pt x="3389166" y="1214313"/>
                </a:cubicBezTo>
                <a:cubicBezTo>
                  <a:pt x="3412398" y="1123731"/>
                  <a:pt x="3430924" y="1035605"/>
                  <a:pt x="3444306" y="950766"/>
                </a:cubicBezTo>
                <a:cubicBezTo>
                  <a:pt x="3506781" y="554688"/>
                  <a:pt x="3449117" y="273548"/>
                  <a:pt x="3286125" y="179441"/>
                </a:cubicBezTo>
                <a:cubicBezTo>
                  <a:pt x="3244120" y="155181"/>
                  <a:pt x="3194590" y="142884"/>
                  <a:pt x="3138925" y="142884"/>
                </a:cubicBezTo>
                <a:close/>
                <a:moveTo>
                  <a:pt x="3138935" y="0"/>
                </a:moveTo>
                <a:cubicBezTo>
                  <a:pt x="3220002" y="0"/>
                  <a:pt x="3293564" y="18745"/>
                  <a:pt x="3357572" y="55702"/>
                </a:cubicBezTo>
                <a:cubicBezTo>
                  <a:pt x="3577761" y="182832"/>
                  <a:pt x="3658695" y="508606"/>
                  <a:pt x="3585457" y="973017"/>
                </a:cubicBezTo>
                <a:cubicBezTo>
                  <a:pt x="3571380" y="1062237"/>
                  <a:pt x="3551892" y="1154839"/>
                  <a:pt x="3527479" y="1249937"/>
                </a:cubicBezTo>
                <a:cubicBezTo>
                  <a:pt x="3622043" y="1276340"/>
                  <a:pt x="3711978" y="1305763"/>
                  <a:pt x="3796274" y="1338186"/>
                </a:cubicBezTo>
                <a:cubicBezTo>
                  <a:pt x="4235091" y="1506960"/>
                  <a:pt x="4476750" y="1739941"/>
                  <a:pt x="4476750" y="1994192"/>
                </a:cubicBezTo>
                <a:cubicBezTo>
                  <a:pt x="4476750" y="2157593"/>
                  <a:pt x="4375299" y="2315537"/>
                  <a:pt x="4183342" y="2450935"/>
                </a:cubicBezTo>
                <a:cubicBezTo>
                  <a:pt x="4151100" y="2473671"/>
                  <a:pt x="4106532" y="2465984"/>
                  <a:pt x="4083786" y="2433733"/>
                </a:cubicBezTo>
                <a:cubicBezTo>
                  <a:pt x="4061050" y="2401491"/>
                  <a:pt x="4068747" y="2356923"/>
                  <a:pt x="4100989" y="2334177"/>
                </a:cubicBezTo>
                <a:cubicBezTo>
                  <a:pt x="4207231" y="2259244"/>
                  <a:pt x="4333875" y="2139420"/>
                  <a:pt x="4333875" y="1994192"/>
                </a:cubicBezTo>
                <a:cubicBezTo>
                  <a:pt x="4333875" y="1769411"/>
                  <a:pt x="4019683" y="1534944"/>
                  <a:pt x="3489474" y="1386487"/>
                </a:cubicBezTo>
                <a:cubicBezTo>
                  <a:pt x="3429867" y="1585865"/>
                  <a:pt x="3349819" y="1794291"/>
                  <a:pt x="3251892" y="2005003"/>
                </a:cubicBezTo>
                <a:cubicBezTo>
                  <a:pt x="3345608" y="2208800"/>
                  <a:pt x="3422513" y="2410263"/>
                  <a:pt x="3480263" y="2603249"/>
                </a:cubicBezTo>
                <a:cubicBezTo>
                  <a:pt x="3619948" y="2564749"/>
                  <a:pt x="3748202" y="2519486"/>
                  <a:pt x="3861664" y="2468070"/>
                </a:cubicBezTo>
                <a:cubicBezTo>
                  <a:pt x="3897592" y="2451773"/>
                  <a:pt x="3939930" y="2467708"/>
                  <a:pt x="3956218" y="2503646"/>
                </a:cubicBezTo>
                <a:cubicBezTo>
                  <a:pt x="3972506" y="2539584"/>
                  <a:pt x="3956580" y="2581913"/>
                  <a:pt x="3920642" y="2598201"/>
                </a:cubicBezTo>
                <a:cubicBezTo>
                  <a:pt x="3800837" y="2652493"/>
                  <a:pt x="3665572" y="2700195"/>
                  <a:pt x="3518516" y="2740695"/>
                </a:cubicBezTo>
                <a:cubicBezTo>
                  <a:pt x="3542928" y="2835783"/>
                  <a:pt x="3562416" y="2928375"/>
                  <a:pt x="3576485" y="3017586"/>
                </a:cubicBezTo>
                <a:cubicBezTo>
                  <a:pt x="3649723" y="3481997"/>
                  <a:pt x="3568789" y="3807771"/>
                  <a:pt x="3348599" y="3934901"/>
                </a:cubicBezTo>
                <a:cubicBezTo>
                  <a:pt x="3284239" y="3972058"/>
                  <a:pt x="3211077" y="3990432"/>
                  <a:pt x="3130706" y="3990441"/>
                </a:cubicBezTo>
                <a:cubicBezTo>
                  <a:pt x="2936110" y="3990451"/>
                  <a:pt x="2698956" y="3882819"/>
                  <a:pt x="2440248" y="3673592"/>
                </a:cubicBezTo>
                <a:cubicBezTo>
                  <a:pt x="2371068" y="3617652"/>
                  <a:pt x="2301678" y="3555520"/>
                  <a:pt x="2232574" y="3488026"/>
                </a:cubicBezTo>
                <a:cubicBezTo>
                  <a:pt x="1909991" y="3802494"/>
                  <a:pt x="1590922" y="3988384"/>
                  <a:pt x="1337815" y="3988384"/>
                </a:cubicBezTo>
                <a:cubicBezTo>
                  <a:pt x="1256747" y="3988384"/>
                  <a:pt x="1183186" y="3969639"/>
                  <a:pt x="1119178" y="3932682"/>
                </a:cubicBezTo>
                <a:cubicBezTo>
                  <a:pt x="898988" y="3805552"/>
                  <a:pt x="818054" y="3479778"/>
                  <a:pt x="891292" y="3015367"/>
                </a:cubicBezTo>
                <a:cubicBezTo>
                  <a:pt x="905370" y="2926146"/>
                  <a:pt x="924858" y="2833545"/>
                  <a:pt x="949271" y="2738447"/>
                </a:cubicBezTo>
                <a:cubicBezTo>
                  <a:pt x="854707" y="2712043"/>
                  <a:pt x="764772" y="2682621"/>
                  <a:pt x="680475" y="2650198"/>
                </a:cubicBezTo>
                <a:cubicBezTo>
                  <a:pt x="241659" y="2481424"/>
                  <a:pt x="0" y="2248443"/>
                  <a:pt x="0" y="1994192"/>
                </a:cubicBezTo>
                <a:cubicBezTo>
                  <a:pt x="0" y="1739941"/>
                  <a:pt x="241659" y="1506960"/>
                  <a:pt x="680494" y="1338177"/>
                </a:cubicBezTo>
                <a:cubicBezTo>
                  <a:pt x="762228" y="1306744"/>
                  <a:pt x="849230" y="1278112"/>
                  <a:pt x="940632" y="1252337"/>
                </a:cubicBezTo>
                <a:cubicBezTo>
                  <a:pt x="903398" y="1107872"/>
                  <a:pt x="877852" y="969835"/>
                  <a:pt x="865222" y="841495"/>
                </a:cubicBezTo>
                <a:cubicBezTo>
                  <a:pt x="861355" y="802233"/>
                  <a:pt x="890054" y="767267"/>
                  <a:pt x="929316" y="763410"/>
                </a:cubicBezTo>
                <a:cubicBezTo>
                  <a:pt x="968740" y="759552"/>
                  <a:pt x="1003544" y="788241"/>
                  <a:pt x="1007402" y="827503"/>
                </a:cubicBezTo>
                <a:cubicBezTo>
                  <a:pt x="1019337" y="948795"/>
                  <a:pt x="1043530" y="1079449"/>
                  <a:pt x="1078754" y="1216380"/>
                </a:cubicBezTo>
                <a:cubicBezTo>
                  <a:pt x="1279912" y="1168184"/>
                  <a:pt x="1499101" y="1133046"/>
                  <a:pt x="1729226" y="1112101"/>
                </a:cubicBezTo>
                <a:cubicBezTo>
                  <a:pt x="1860042" y="926811"/>
                  <a:pt x="1996278" y="759161"/>
                  <a:pt x="2133181" y="613495"/>
                </a:cubicBezTo>
                <a:cubicBezTo>
                  <a:pt x="2065106" y="546668"/>
                  <a:pt x="1996802" y="485318"/>
                  <a:pt x="1928765" y="430301"/>
                </a:cubicBezTo>
                <a:cubicBezTo>
                  <a:pt x="1616964" y="178165"/>
                  <a:pt x="1344654" y="87525"/>
                  <a:pt x="1181681" y="181642"/>
                </a:cubicBezTo>
                <a:cubicBezTo>
                  <a:pt x="1055913" y="254251"/>
                  <a:pt x="1015470" y="423834"/>
                  <a:pt x="1003678" y="553317"/>
                </a:cubicBezTo>
                <a:cubicBezTo>
                  <a:pt x="1000096" y="592607"/>
                  <a:pt x="965482" y="621620"/>
                  <a:pt x="926068" y="617982"/>
                </a:cubicBezTo>
                <a:cubicBezTo>
                  <a:pt x="886777" y="614410"/>
                  <a:pt x="857821" y="579663"/>
                  <a:pt x="861403" y="540372"/>
                </a:cubicBezTo>
                <a:cubicBezTo>
                  <a:pt x="882691" y="306448"/>
                  <a:pt x="968749" y="139608"/>
                  <a:pt x="1110253" y="57912"/>
                </a:cubicBezTo>
                <a:cubicBezTo>
                  <a:pt x="1330423" y="-69218"/>
                  <a:pt x="1653045" y="23584"/>
                  <a:pt x="2018605" y="319221"/>
                </a:cubicBezTo>
                <a:cubicBezTo>
                  <a:pt x="2090004" y="376961"/>
                  <a:pt x="2161632" y="441284"/>
                  <a:pt x="2232936" y="511311"/>
                </a:cubicBezTo>
                <a:cubicBezTo>
                  <a:pt x="2559339" y="190166"/>
                  <a:pt x="2882884" y="0"/>
                  <a:pt x="3138935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34889" y="1390713"/>
            <a:ext cx="6696492" cy="5060448"/>
            <a:chOff x="-475153" y="1398445"/>
            <a:chExt cx="6696492" cy="5060448"/>
          </a:xfrm>
        </p:grpSpPr>
        <p:grpSp>
          <p:nvGrpSpPr>
            <p:cNvPr id="10" name="Group 9"/>
            <p:cNvGrpSpPr/>
            <p:nvPr/>
          </p:nvGrpSpPr>
          <p:grpSpPr>
            <a:xfrm>
              <a:off x="-475153" y="1398445"/>
              <a:ext cx="6696492" cy="5060448"/>
              <a:chOff x="-477559" y="1450481"/>
              <a:chExt cx="6696492" cy="5060448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-477559" y="1450481"/>
                <a:ext cx="6696492" cy="5060448"/>
                <a:chOff x="1738250" y="1674427"/>
                <a:chExt cx="6696492" cy="5060448"/>
              </a:xfrm>
            </p:grpSpPr>
            <p:sp>
              <p:nvSpPr>
                <p:cNvPr id="5" name="Freeform 79">
                  <a:extLst>
                    <a:ext uri="{FF2B5EF4-FFF2-40B4-BE49-F238E27FC236}">
                      <a16:creationId xmlns:a16="http://schemas.microsoft.com/office/drawing/2014/main" id="{AB8F30CC-F8FB-3442-8BAE-DF4EE4A4CD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4404416">
                  <a:off x="2514487" y="1644591"/>
                  <a:ext cx="3413733" cy="4966207"/>
                </a:xfrm>
                <a:custGeom>
                  <a:avLst/>
                  <a:gdLst>
                    <a:gd name="T0" fmla="*/ 852 w 868"/>
                    <a:gd name="T1" fmla="*/ 1201 h 1263"/>
                    <a:gd name="T2" fmla="*/ 174 w 868"/>
                    <a:gd name="T3" fmla="*/ 27 h 1263"/>
                    <a:gd name="T4" fmla="*/ 103 w 868"/>
                    <a:gd name="T5" fmla="*/ 27 h 1263"/>
                    <a:gd name="T6" fmla="*/ 0 w 868"/>
                    <a:gd name="T7" fmla="*/ 206 h 1263"/>
                    <a:gd name="T8" fmla="*/ 12 w 868"/>
                    <a:gd name="T9" fmla="*/ 205 h 1263"/>
                    <a:gd name="T10" fmla="*/ 12 w 868"/>
                    <a:gd name="T11" fmla="*/ 205 h 1263"/>
                    <a:gd name="T12" fmla="*/ 66 w 868"/>
                    <a:gd name="T13" fmla="*/ 236 h 1263"/>
                    <a:gd name="T14" fmla="*/ 617 w 868"/>
                    <a:gd name="T15" fmla="*/ 1190 h 1263"/>
                    <a:gd name="T16" fmla="*/ 617 w 868"/>
                    <a:gd name="T17" fmla="*/ 1253 h 1263"/>
                    <a:gd name="T18" fmla="*/ 610 w 868"/>
                    <a:gd name="T19" fmla="*/ 1263 h 1263"/>
                    <a:gd name="T20" fmla="*/ 816 w 868"/>
                    <a:gd name="T21" fmla="*/ 1263 h 1263"/>
                    <a:gd name="T22" fmla="*/ 852 w 868"/>
                    <a:gd name="T23" fmla="*/ 1201 h 12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68" h="1263">
                      <a:moveTo>
                        <a:pt x="852" y="1201"/>
                      </a:moveTo>
                      <a:cubicBezTo>
                        <a:pt x="174" y="27"/>
                        <a:pt x="174" y="27"/>
                        <a:pt x="174" y="27"/>
                      </a:cubicBezTo>
                      <a:cubicBezTo>
                        <a:pt x="158" y="0"/>
                        <a:pt x="119" y="0"/>
                        <a:pt x="103" y="27"/>
                      </a:cubicBezTo>
                      <a:cubicBezTo>
                        <a:pt x="0" y="206"/>
                        <a:pt x="0" y="206"/>
                        <a:pt x="0" y="206"/>
                      </a:cubicBezTo>
                      <a:cubicBezTo>
                        <a:pt x="4" y="205"/>
                        <a:pt x="8" y="205"/>
                        <a:pt x="12" y="205"/>
                      </a:cubicBezTo>
                      <a:cubicBezTo>
                        <a:pt x="12" y="205"/>
                        <a:pt x="12" y="205"/>
                        <a:pt x="12" y="205"/>
                      </a:cubicBezTo>
                      <a:cubicBezTo>
                        <a:pt x="35" y="205"/>
                        <a:pt x="55" y="216"/>
                        <a:pt x="66" y="236"/>
                      </a:cubicBezTo>
                      <a:cubicBezTo>
                        <a:pt x="617" y="1190"/>
                        <a:pt x="617" y="1190"/>
                        <a:pt x="617" y="1190"/>
                      </a:cubicBezTo>
                      <a:cubicBezTo>
                        <a:pt x="628" y="1210"/>
                        <a:pt x="628" y="1233"/>
                        <a:pt x="617" y="1253"/>
                      </a:cubicBezTo>
                      <a:cubicBezTo>
                        <a:pt x="615" y="1256"/>
                        <a:pt x="613" y="1260"/>
                        <a:pt x="610" y="1263"/>
                      </a:cubicBezTo>
                      <a:cubicBezTo>
                        <a:pt x="816" y="1263"/>
                        <a:pt x="816" y="1263"/>
                        <a:pt x="816" y="1263"/>
                      </a:cubicBezTo>
                      <a:cubicBezTo>
                        <a:pt x="848" y="1263"/>
                        <a:pt x="868" y="1228"/>
                        <a:pt x="852" y="120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</p:spPr>
              <p:style>
                <a:lnRef idx="1">
                  <a:schemeClr val="accent4"/>
                </a:lnRef>
                <a:fillRef idx="3">
                  <a:schemeClr val="accent4"/>
                </a:fillRef>
                <a:effectRef idx="2">
                  <a:schemeClr val="accent4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" name="Freeform 80">
                  <a:extLst>
                    <a:ext uri="{FF2B5EF4-FFF2-40B4-BE49-F238E27FC236}">
                      <a16:creationId xmlns:a16="http://schemas.microsoft.com/office/drawing/2014/main" id="{BFCE86C1-6C34-AC47-8D1B-B8C300CF1A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4402406">
                  <a:off x="3539903" y="2506503"/>
                  <a:ext cx="2941605" cy="4104632"/>
                </a:xfrm>
                <a:custGeom>
                  <a:avLst/>
                  <a:gdLst>
                    <a:gd name="T0" fmla="*/ 732 w 748"/>
                    <a:gd name="T1" fmla="*/ 982 h 1044"/>
                    <a:gd name="T2" fmla="*/ 182 w 748"/>
                    <a:gd name="T3" fmla="*/ 28 h 1044"/>
                    <a:gd name="T4" fmla="*/ 110 w 748"/>
                    <a:gd name="T5" fmla="*/ 28 h 1044"/>
                    <a:gd name="T6" fmla="*/ 0 w 748"/>
                    <a:gd name="T7" fmla="*/ 219 h 1044"/>
                    <a:gd name="T8" fmla="*/ 12 w 748"/>
                    <a:gd name="T9" fmla="*/ 217 h 1044"/>
                    <a:gd name="T10" fmla="*/ 66 w 748"/>
                    <a:gd name="T11" fmla="*/ 249 h 1044"/>
                    <a:gd name="T12" fmla="*/ 483 w 748"/>
                    <a:gd name="T13" fmla="*/ 971 h 1044"/>
                    <a:gd name="T14" fmla="*/ 483 w 748"/>
                    <a:gd name="T15" fmla="*/ 1034 h 1044"/>
                    <a:gd name="T16" fmla="*/ 476 w 748"/>
                    <a:gd name="T17" fmla="*/ 1044 h 1044"/>
                    <a:gd name="T18" fmla="*/ 697 w 748"/>
                    <a:gd name="T19" fmla="*/ 1044 h 1044"/>
                    <a:gd name="T20" fmla="*/ 732 w 748"/>
                    <a:gd name="T21" fmla="*/ 982 h 10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48" h="1044">
                      <a:moveTo>
                        <a:pt x="732" y="982"/>
                      </a:moveTo>
                      <a:cubicBezTo>
                        <a:pt x="182" y="28"/>
                        <a:pt x="182" y="28"/>
                        <a:pt x="182" y="28"/>
                      </a:cubicBezTo>
                      <a:cubicBezTo>
                        <a:pt x="166" y="0"/>
                        <a:pt x="126" y="0"/>
                        <a:pt x="110" y="28"/>
                      </a:cubicBezTo>
                      <a:cubicBezTo>
                        <a:pt x="0" y="219"/>
                        <a:pt x="0" y="219"/>
                        <a:pt x="0" y="219"/>
                      </a:cubicBezTo>
                      <a:cubicBezTo>
                        <a:pt x="4" y="218"/>
                        <a:pt x="8" y="217"/>
                        <a:pt x="12" y="217"/>
                      </a:cubicBezTo>
                      <a:cubicBezTo>
                        <a:pt x="35" y="217"/>
                        <a:pt x="55" y="229"/>
                        <a:pt x="66" y="249"/>
                      </a:cubicBezTo>
                      <a:cubicBezTo>
                        <a:pt x="483" y="971"/>
                        <a:pt x="483" y="971"/>
                        <a:pt x="483" y="971"/>
                      </a:cubicBezTo>
                      <a:cubicBezTo>
                        <a:pt x="495" y="991"/>
                        <a:pt x="495" y="1014"/>
                        <a:pt x="483" y="1034"/>
                      </a:cubicBezTo>
                      <a:cubicBezTo>
                        <a:pt x="481" y="1037"/>
                        <a:pt x="479" y="1041"/>
                        <a:pt x="476" y="1044"/>
                      </a:cubicBezTo>
                      <a:cubicBezTo>
                        <a:pt x="697" y="1044"/>
                        <a:pt x="697" y="1044"/>
                        <a:pt x="697" y="1044"/>
                      </a:cubicBezTo>
                      <a:cubicBezTo>
                        <a:pt x="728" y="1044"/>
                        <a:pt x="748" y="1009"/>
                        <a:pt x="732" y="982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style>
                <a:lnRef idx="1">
                  <a:schemeClr val="accent3"/>
                </a:lnRef>
                <a:fillRef idx="3">
                  <a:schemeClr val="accent3"/>
                </a:fillRef>
                <a:effectRef idx="2">
                  <a:schemeClr val="accent3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" name="Freeform 81">
                  <a:extLst>
                    <a:ext uri="{FF2B5EF4-FFF2-40B4-BE49-F238E27FC236}">
                      <a16:creationId xmlns:a16="http://schemas.microsoft.com/office/drawing/2014/main" id="{BBA12357-800B-2144-9E85-ED8F75C8B9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4410951">
                  <a:off x="4614257" y="3411383"/>
                  <a:ext cx="2434178" cy="3192982"/>
                </a:xfrm>
                <a:custGeom>
                  <a:avLst/>
                  <a:gdLst>
                    <a:gd name="T0" fmla="*/ 603 w 619"/>
                    <a:gd name="T1" fmla="*/ 750 h 812"/>
                    <a:gd name="T2" fmla="*/ 186 w 619"/>
                    <a:gd name="T3" fmla="*/ 28 h 812"/>
                    <a:gd name="T4" fmla="*/ 114 w 619"/>
                    <a:gd name="T5" fmla="*/ 28 h 812"/>
                    <a:gd name="T6" fmla="*/ 0 w 619"/>
                    <a:gd name="T7" fmla="*/ 226 h 812"/>
                    <a:gd name="T8" fmla="*/ 12 w 619"/>
                    <a:gd name="T9" fmla="*/ 225 h 812"/>
                    <a:gd name="T10" fmla="*/ 66 w 619"/>
                    <a:gd name="T11" fmla="*/ 256 h 812"/>
                    <a:gd name="T12" fmla="*/ 345 w 619"/>
                    <a:gd name="T13" fmla="*/ 739 h 812"/>
                    <a:gd name="T14" fmla="*/ 345 w 619"/>
                    <a:gd name="T15" fmla="*/ 802 h 812"/>
                    <a:gd name="T16" fmla="*/ 338 w 619"/>
                    <a:gd name="T17" fmla="*/ 812 h 812"/>
                    <a:gd name="T18" fmla="*/ 567 w 619"/>
                    <a:gd name="T19" fmla="*/ 812 h 812"/>
                    <a:gd name="T20" fmla="*/ 603 w 619"/>
                    <a:gd name="T21" fmla="*/ 750 h 8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19" h="812">
                      <a:moveTo>
                        <a:pt x="603" y="750"/>
                      </a:moveTo>
                      <a:cubicBezTo>
                        <a:pt x="186" y="28"/>
                        <a:pt x="186" y="28"/>
                        <a:pt x="186" y="28"/>
                      </a:cubicBezTo>
                      <a:cubicBezTo>
                        <a:pt x="170" y="0"/>
                        <a:pt x="130" y="0"/>
                        <a:pt x="114" y="28"/>
                      </a:cubicBezTo>
                      <a:cubicBezTo>
                        <a:pt x="0" y="226"/>
                        <a:pt x="0" y="226"/>
                        <a:pt x="0" y="226"/>
                      </a:cubicBezTo>
                      <a:cubicBezTo>
                        <a:pt x="4" y="225"/>
                        <a:pt x="8" y="225"/>
                        <a:pt x="12" y="225"/>
                      </a:cubicBezTo>
                      <a:cubicBezTo>
                        <a:pt x="35" y="225"/>
                        <a:pt x="55" y="236"/>
                        <a:pt x="66" y="256"/>
                      </a:cubicBezTo>
                      <a:cubicBezTo>
                        <a:pt x="345" y="739"/>
                        <a:pt x="345" y="739"/>
                        <a:pt x="345" y="739"/>
                      </a:cubicBezTo>
                      <a:cubicBezTo>
                        <a:pt x="357" y="759"/>
                        <a:pt x="357" y="782"/>
                        <a:pt x="345" y="802"/>
                      </a:cubicBezTo>
                      <a:cubicBezTo>
                        <a:pt x="343" y="805"/>
                        <a:pt x="341" y="809"/>
                        <a:pt x="338" y="812"/>
                      </a:cubicBezTo>
                      <a:cubicBezTo>
                        <a:pt x="567" y="812"/>
                        <a:pt x="567" y="812"/>
                        <a:pt x="567" y="812"/>
                      </a:cubicBezTo>
                      <a:cubicBezTo>
                        <a:pt x="599" y="812"/>
                        <a:pt x="619" y="777"/>
                        <a:pt x="603" y="75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9525">
                  <a:noFill/>
                  <a:round/>
                  <a:headEnd/>
                  <a:tailEnd/>
                </a:ln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95D6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" name="Freeform 82">
                  <a:extLst>
                    <a:ext uri="{FF2B5EF4-FFF2-40B4-BE49-F238E27FC236}">
                      <a16:creationId xmlns:a16="http://schemas.microsoft.com/office/drawing/2014/main" id="{B9090666-EA90-6D4A-89F2-D802CBE1EE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35834" y="4157282"/>
                  <a:ext cx="2598908" cy="2253350"/>
                </a:xfrm>
                <a:custGeom>
                  <a:avLst/>
                  <a:gdLst>
                    <a:gd name="T0" fmla="*/ 16 w 661"/>
                    <a:gd name="T1" fmla="*/ 511 h 573"/>
                    <a:gd name="T2" fmla="*/ 295 w 661"/>
                    <a:gd name="T3" fmla="*/ 28 h 573"/>
                    <a:gd name="T4" fmla="*/ 367 w 661"/>
                    <a:gd name="T5" fmla="*/ 28 h 573"/>
                    <a:gd name="T6" fmla="*/ 645 w 661"/>
                    <a:gd name="T7" fmla="*/ 511 h 573"/>
                    <a:gd name="T8" fmla="*/ 610 w 661"/>
                    <a:gd name="T9" fmla="*/ 573 h 573"/>
                    <a:gd name="T10" fmla="*/ 52 w 661"/>
                    <a:gd name="T11" fmla="*/ 573 h 573"/>
                    <a:gd name="T12" fmla="*/ 16 w 661"/>
                    <a:gd name="T13" fmla="*/ 511 h 5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1" h="573">
                      <a:moveTo>
                        <a:pt x="16" y="511"/>
                      </a:moveTo>
                      <a:cubicBezTo>
                        <a:pt x="295" y="28"/>
                        <a:pt x="295" y="28"/>
                        <a:pt x="295" y="28"/>
                      </a:cubicBezTo>
                      <a:cubicBezTo>
                        <a:pt x="311" y="0"/>
                        <a:pt x="351" y="0"/>
                        <a:pt x="367" y="28"/>
                      </a:cubicBezTo>
                      <a:cubicBezTo>
                        <a:pt x="645" y="511"/>
                        <a:pt x="645" y="511"/>
                        <a:pt x="645" y="511"/>
                      </a:cubicBezTo>
                      <a:cubicBezTo>
                        <a:pt x="661" y="538"/>
                        <a:pt x="642" y="573"/>
                        <a:pt x="610" y="573"/>
                      </a:cubicBezTo>
                      <a:cubicBezTo>
                        <a:pt x="52" y="573"/>
                        <a:pt x="52" y="573"/>
                        <a:pt x="52" y="573"/>
                      </a:cubicBezTo>
                      <a:cubicBezTo>
                        <a:pt x="20" y="573"/>
                        <a:pt x="0" y="538"/>
                        <a:pt x="16" y="51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>
                  <a:noFill/>
                  <a:round/>
                  <a:headEnd/>
                  <a:tailEnd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E71C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234883EF-A5F4-0349-A9E9-AE75F0FA6562}"/>
                    </a:ext>
                  </a:extLst>
                </p:cNvPr>
                <p:cNvSpPr txBox="1"/>
                <p:nvPr/>
              </p:nvSpPr>
              <p:spPr>
                <a:xfrm rot="18027944">
                  <a:off x="2266032" y="3546861"/>
                  <a:ext cx="4391199" cy="646331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 defTabSz="457200">
                    <a:lnSpc>
                      <a:spcPct val="90000"/>
                    </a:lnSpc>
                    <a:defRPr/>
                  </a:pPr>
                  <a:r>
                    <a:rPr lang="en-US" sz="2000" b="1">
                      <a:latin typeface="Roboto"/>
                      <a:ea typeface="Roboto"/>
                      <a:cs typeface="Open Sans"/>
                      <a:sym typeface="Open Sans" charset="0"/>
                    </a:rPr>
                    <a:t>Prevention and Early Intervention </a:t>
                  </a:r>
                  <a:r>
                    <a:rPr lang="en-US" sz="1400" b="1">
                      <a:latin typeface="Roboto"/>
                      <a:ea typeface="Roboto"/>
                      <a:cs typeface="Open Sans"/>
                      <a:sym typeface="Open Sans" charset="0"/>
                    </a:rPr>
                    <a:t>including</a:t>
                  </a:r>
                  <a:r>
                    <a:rPr lang="en-US" sz="2000" b="1">
                      <a:latin typeface="Roboto"/>
                      <a:ea typeface="Roboto"/>
                      <a:cs typeface="Open Sans"/>
                      <a:sym typeface="Open Sans" charset="0"/>
                    </a:rPr>
                    <a:t> </a:t>
                  </a:r>
                  <a:r>
                    <a:rPr lang="en-US" sz="1400" b="1">
                      <a:latin typeface="Roboto"/>
                      <a:ea typeface="Roboto"/>
                      <a:cs typeface="Open Sans"/>
                      <a:sym typeface="Open Sans" charset="0"/>
                    </a:rPr>
                    <a:t>Bright </a:t>
                  </a:r>
                  <a:r>
                    <a:rPr kumimoji="0" lang="en-US" sz="1400" b="1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Roboto"/>
                      <a:ea typeface="Roboto"/>
                      <a:cs typeface="Open Sans"/>
                      <a:sym typeface="Open Sans" charset="0"/>
                    </a:rPr>
                    <a:t>Lives – Early Help</a:t>
                  </a:r>
                  <a:r>
                    <a:rPr lang="en-US" sz="2000" b="1">
                      <a:latin typeface="Roboto"/>
                      <a:ea typeface="Roboto"/>
                      <a:cs typeface="Open Sans"/>
                      <a:sym typeface="Open Sans" charset="0"/>
                    </a:rPr>
                    <a:t> </a:t>
                  </a:r>
                  <a:endParaRPr kumimoji="0" lang="en-US" sz="2000" b="1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</a:endParaRPr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234883EF-A5F4-0349-A9E9-AE75F0FA6562}"/>
                    </a:ext>
                  </a:extLst>
                </p:cNvPr>
                <p:cNvSpPr txBox="1"/>
                <p:nvPr/>
              </p:nvSpPr>
              <p:spPr>
                <a:xfrm rot="18027944">
                  <a:off x="3791079" y="3966547"/>
                  <a:ext cx="304038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0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Open Sans" charset="0"/>
                      <a:sym typeface="Open Sans" charset="0"/>
                    </a:rPr>
                    <a:t>Problem solving at the </a:t>
                  </a:r>
                  <a:r>
                    <a:rPr kumimoji="0" lang="en-US" sz="2000" b="1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Open Sans" charset="0"/>
                      <a:sym typeface="Open Sans" charset="0"/>
                    </a:rPr>
                    <a:t>first point of contact</a:t>
                  </a:r>
                  <a:endParaRPr kumimoji="0" lang="en-US" sz="2000" b="1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</a:endParaRPr>
                </a:p>
              </p:txBody>
            </p:sp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234883EF-A5F4-0349-A9E9-AE75F0FA6562}"/>
                    </a:ext>
                  </a:extLst>
                </p:cNvPr>
                <p:cNvSpPr txBox="1"/>
                <p:nvPr/>
              </p:nvSpPr>
              <p:spPr>
                <a:xfrm rot="18027944">
                  <a:off x="4593938" y="4404283"/>
                  <a:ext cx="304038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0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Open Sans" charset="0"/>
                      <a:sym typeface="Open Sans" charset="0"/>
                    </a:rPr>
                    <a:t>Outcome Focused Short </a:t>
                  </a:r>
                </a:p>
                <a:p>
                  <a:pPr marL="0" marR="0" lvl="0" indent="0" algn="ctr" defTabSz="457200" rtl="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0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Open Sans" charset="0"/>
                      <a:sym typeface="Open Sans" charset="0"/>
                    </a:rPr>
                    <a:t>Term Intervention</a:t>
                  </a:r>
                  <a:endParaRPr kumimoji="0" lang="en-US" sz="20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</a:endParaRPr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234883EF-A5F4-0349-A9E9-AE75F0FA6562}"/>
                    </a:ext>
                  </a:extLst>
                </p:cNvPr>
                <p:cNvSpPr txBox="1"/>
                <p:nvPr/>
              </p:nvSpPr>
              <p:spPr>
                <a:xfrm rot="18027944">
                  <a:off x="5372031" y="4919218"/>
                  <a:ext cx="3040382" cy="590931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 defTabSz="457200">
                    <a:lnSpc>
                      <a:spcPct val="90000"/>
                    </a:lnSpc>
                    <a:defRPr/>
                  </a:pPr>
                  <a:r>
                    <a:rPr kumimoji="0" lang="en-US" b="1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Roboto"/>
                      <a:ea typeface="Roboto"/>
                      <a:sym typeface="Open Sans" charset="0"/>
                    </a:rPr>
                    <a:t>Responding to</a:t>
                  </a:r>
                  <a:r>
                    <a:rPr lang="en-US" b="1">
                      <a:latin typeface="Roboto"/>
                      <a:ea typeface="Roboto"/>
                      <a:sym typeface="Open Sans" charset="0"/>
                    </a:rPr>
                    <a:t> </a:t>
                  </a:r>
                  <a:endParaRPr lang="en-US" b="1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</a:endParaRPr>
                </a:p>
                <a:p>
                  <a:pPr algn="ctr" defTabSz="457200">
                    <a:lnSpc>
                      <a:spcPct val="90000"/>
                    </a:lnSpc>
                    <a:defRPr/>
                  </a:pPr>
                  <a:r>
                    <a:rPr kumimoji="0" lang="en-US" b="1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Roboto"/>
                      <a:ea typeface="Roboto"/>
                      <a:sym typeface="Open Sans" charset="0"/>
                    </a:rPr>
                    <a:t>Complex Needs</a:t>
                  </a:r>
                  <a:r>
                    <a:rPr lang="en-US" b="1">
                      <a:solidFill>
                        <a:schemeClr val="bg1"/>
                      </a:solidFill>
                      <a:latin typeface="Roboto"/>
                      <a:ea typeface="Roboto"/>
                      <a:sym typeface="Open Sans" charset="0"/>
                    </a:rPr>
                    <a:t> </a:t>
                  </a:r>
                  <a:endParaRPr lang="en-US" sz="2000" b="1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</a:endParaRPr>
                </a:p>
              </p:txBody>
            </p:sp>
            <p:sp>
              <p:nvSpPr>
                <p:cNvPr id="4" name="Oval 3"/>
                <p:cNvSpPr/>
                <p:nvPr/>
              </p:nvSpPr>
              <p:spPr>
                <a:xfrm>
                  <a:off x="2955575" y="5920941"/>
                  <a:ext cx="424800" cy="42302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6" name="Freeform: Shape 92">
                  <a:extLst>
                    <a:ext uri="{FF2B5EF4-FFF2-40B4-BE49-F238E27FC236}">
                      <a16:creationId xmlns:a16="http://schemas.microsoft.com/office/drawing/2014/main" id="{0F71696E-E7D6-482E-B292-9EB5F81098C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015465" y="6009000"/>
                  <a:ext cx="292099" cy="260368"/>
                </a:xfrm>
                <a:custGeom>
                  <a:avLst/>
                  <a:gdLst>
                    <a:gd name="connsiteX0" fmla="*/ 1904152 w 4476750"/>
                    <a:gd name="connsiteY0" fmla="*/ 2889352 h 3990441"/>
                    <a:gd name="connsiteX1" fmla="*/ 2232631 w 4476750"/>
                    <a:gd name="connsiteY1" fmla="*/ 3284315 h 3990441"/>
                    <a:gd name="connsiteX2" fmla="*/ 2560996 w 4476750"/>
                    <a:gd name="connsiteY2" fmla="*/ 2889837 h 3990441"/>
                    <a:gd name="connsiteX3" fmla="*/ 2238375 w 4476750"/>
                    <a:gd name="connsiteY3" fmla="*/ 2899067 h 3990441"/>
                    <a:gd name="connsiteX4" fmla="*/ 1904152 w 4476750"/>
                    <a:gd name="connsiteY4" fmla="*/ 2889352 h 3990441"/>
                    <a:gd name="connsiteX5" fmla="*/ 3380108 w 4476750"/>
                    <a:gd name="connsiteY5" fmla="*/ 2775861 h 3990441"/>
                    <a:gd name="connsiteX6" fmla="*/ 2747753 w 4476750"/>
                    <a:gd name="connsiteY6" fmla="*/ 2875959 h 3990441"/>
                    <a:gd name="connsiteX7" fmla="*/ 2332815 w 4476750"/>
                    <a:gd name="connsiteY7" fmla="*/ 3386299 h 3990441"/>
                    <a:gd name="connsiteX8" fmla="*/ 2530097 w 4476750"/>
                    <a:gd name="connsiteY8" fmla="*/ 3562502 h 3990441"/>
                    <a:gd name="connsiteX9" fmla="*/ 3277181 w 4476750"/>
                    <a:gd name="connsiteY9" fmla="*/ 3811162 h 3990441"/>
                    <a:gd name="connsiteX10" fmla="*/ 3435363 w 4476750"/>
                    <a:gd name="connsiteY10" fmla="*/ 3039837 h 3990441"/>
                    <a:gd name="connsiteX11" fmla="*/ 3380108 w 4476750"/>
                    <a:gd name="connsiteY11" fmla="*/ 2775861 h 3990441"/>
                    <a:gd name="connsiteX12" fmla="*/ 1087583 w 4476750"/>
                    <a:gd name="connsiteY12" fmla="*/ 2774071 h 3990441"/>
                    <a:gd name="connsiteX13" fmla="*/ 1032443 w 4476750"/>
                    <a:gd name="connsiteY13" fmla="*/ 3037618 h 3990441"/>
                    <a:gd name="connsiteX14" fmla="*/ 1190625 w 4476750"/>
                    <a:gd name="connsiteY14" fmla="*/ 3808943 h 3990441"/>
                    <a:gd name="connsiteX15" fmla="*/ 1337824 w 4476750"/>
                    <a:gd name="connsiteY15" fmla="*/ 3845500 h 3990441"/>
                    <a:gd name="connsiteX16" fmla="*/ 2068115 w 4476750"/>
                    <a:gd name="connsiteY16" fmla="*/ 3447393 h 3990441"/>
                    <a:gd name="connsiteX17" fmla="*/ 2132504 w 4476750"/>
                    <a:gd name="connsiteY17" fmla="*/ 3386214 h 3990441"/>
                    <a:gd name="connsiteX18" fmla="*/ 1717881 w 4476750"/>
                    <a:gd name="connsiteY18" fmla="*/ 2875216 h 3990441"/>
                    <a:gd name="connsiteX19" fmla="*/ 1087583 w 4476750"/>
                    <a:gd name="connsiteY19" fmla="*/ 2774071 h 3990441"/>
                    <a:gd name="connsiteX20" fmla="*/ 1296438 w 4476750"/>
                    <a:gd name="connsiteY20" fmla="*/ 2172738 h 3990441"/>
                    <a:gd name="connsiteX21" fmla="*/ 1125664 w 4476750"/>
                    <a:gd name="connsiteY21" fmla="*/ 2637463 h 3990441"/>
                    <a:gd name="connsiteX22" fmla="*/ 1613392 w 4476750"/>
                    <a:gd name="connsiteY22" fmla="*/ 2721378 h 3990441"/>
                    <a:gd name="connsiteX23" fmla="*/ 1445780 w 4476750"/>
                    <a:gd name="connsiteY23" fmla="*/ 2448839 h 3990441"/>
                    <a:gd name="connsiteX24" fmla="*/ 1296438 w 4476750"/>
                    <a:gd name="connsiteY24" fmla="*/ 2172738 h 3990441"/>
                    <a:gd name="connsiteX25" fmla="*/ 3170406 w 4476750"/>
                    <a:gd name="connsiteY25" fmla="*/ 2172719 h 3990441"/>
                    <a:gd name="connsiteX26" fmla="*/ 3022016 w 4476750"/>
                    <a:gd name="connsiteY26" fmla="*/ 2446629 h 3990441"/>
                    <a:gd name="connsiteX27" fmla="*/ 2852728 w 4476750"/>
                    <a:gd name="connsiteY27" fmla="*/ 2721626 h 3990441"/>
                    <a:gd name="connsiteX28" fmla="*/ 3341732 w 4476750"/>
                    <a:gd name="connsiteY28" fmla="*/ 2638330 h 3990441"/>
                    <a:gd name="connsiteX29" fmla="*/ 3170406 w 4476750"/>
                    <a:gd name="connsiteY29" fmla="*/ 2172719 h 3990441"/>
                    <a:gd name="connsiteX30" fmla="*/ 2238375 w 4476750"/>
                    <a:gd name="connsiteY30" fmla="*/ 1779880 h 3990441"/>
                    <a:gd name="connsiteX31" fmla="*/ 2024063 w 4476750"/>
                    <a:gd name="connsiteY31" fmla="*/ 1994192 h 3990441"/>
                    <a:gd name="connsiteX32" fmla="*/ 2238375 w 4476750"/>
                    <a:gd name="connsiteY32" fmla="*/ 2208505 h 3990441"/>
                    <a:gd name="connsiteX33" fmla="*/ 2452688 w 4476750"/>
                    <a:gd name="connsiteY33" fmla="*/ 1994192 h 3990441"/>
                    <a:gd name="connsiteX34" fmla="*/ 2238375 w 4476750"/>
                    <a:gd name="connsiteY34" fmla="*/ 1779880 h 3990441"/>
                    <a:gd name="connsiteX35" fmla="*/ 2238375 w 4476750"/>
                    <a:gd name="connsiteY35" fmla="*/ 1637005 h 3990441"/>
                    <a:gd name="connsiteX36" fmla="*/ 2595563 w 4476750"/>
                    <a:gd name="connsiteY36" fmla="*/ 1994192 h 3990441"/>
                    <a:gd name="connsiteX37" fmla="*/ 2238375 w 4476750"/>
                    <a:gd name="connsiteY37" fmla="*/ 2351380 h 3990441"/>
                    <a:gd name="connsiteX38" fmla="*/ 1881188 w 4476750"/>
                    <a:gd name="connsiteY38" fmla="*/ 1994192 h 3990441"/>
                    <a:gd name="connsiteX39" fmla="*/ 2238375 w 4476750"/>
                    <a:gd name="connsiteY39" fmla="*/ 1637005 h 3990441"/>
                    <a:gd name="connsiteX40" fmla="*/ 978760 w 4476750"/>
                    <a:gd name="connsiteY40" fmla="*/ 1388878 h 3990441"/>
                    <a:gd name="connsiteX41" fmla="*/ 142875 w 4476750"/>
                    <a:gd name="connsiteY41" fmla="*/ 1994192 h 3990441"/>
                    <a:gd name="connsiteX42" fmla="*/ 987257 w 4476750"/>
                    <a:gd name="connsiteY42" fmla="*/ 2601906 h 3990441"/>
                    <a:gd name="connsiteX43" fmla="*/ 1215028 w 4476750"/>
                    <a:gd name="connsiteY43" fmla="*/ 2004641 h 3990441"/>
                    <a:gd name="connsiteX44" fmla="*/ 978760 w 4476750"/>
                    <a:gd name="connsiteY44" fmla="*/ 1388878 h 3990441"/>
                    <a:gd name="connsiteX45" fmla="*/ 1624727 w 4476750"/>
                    <a:gd name="connsiteY45" fmla="*/ 1265682 h 3990441"/>
                    <a:gd name="connsiteX46" fmla="*/ 1116930 w 4476750"/>
                    <a:gd name="connsiteY46" fmla="*/ 1352959 h 3990441"/>
                    <a:gd name="connsiteX47" fmla="*/ 1295886 w 4476750"/>
                    <a:gd name="connsiteY47" fmla="*/ 1836344 h 3990441"/>
                    <a:gd name="connsiteX48" fmla="*/ 1454734 w 4476750"/>
                    <a:gd name="connsiteY48" fmla="*/ 1541754 h 3990441"/>
                    <a:gd name="connsiteX49" fmla="*/ 1624727 w 4476750"/>
                    <a:gd name="connsiteY49" fmla="*/ 1265682 h 3990441"/>
                    <a:gd name="connsiteX50" fmla="*/ 2840888 w 4476750"/>
                    <a:gd name="connsiteY50" fmla="*/ 1264425 h 3990441"/>
                    <a:gd name="connsiteX51" fmla="*/ 3013072 w 4476750"/>
                    <a:gd name="connsiteY51" fmla="*/ 1543964 h 3990441"/>
                    <a:gd name="connsiteX52" fmla="*/ 3171063 w 4476750"/>
                    <a:gd name="connsiteY52" fmla="*/ 1836848 h 3990441"/>
                    <a:gd name="connsiteX53" fmla="*/ 3351085 w 4476750"/>
                    <a:gd name="connsiteY53" fmla="*/ 1350921 h 3990441"/>
                    <a:gd name="connsiteX54" fmla="*/ 2840888 w 4476750"/>
                    <a:gd name="connsiteY54" fmla="*/ 1264425 h 3990441"/>
                    <a:gd name="connsiteX55" fmla="*/ 2238375 w 4476750"/>
                    <a:gd name="connsiteY55" fmla="*/ 1232192 h 3990441"/>
                    <a:gd name="connsiteX56" fmla="*/ 1808750 w 4476750"/>
                    <a:gd name="connsiteY56" fmla="*/ 1248318 h 3990441"/>
                    <a:gd name="connsiteX57" fmla="*/ 1578464 w 4476750"/>
                    <a:gd name="connsiteY57" fmla="*/ 1613192 h 3990441"/>
                    <a:gd name="connsiteX58" fmla="*/ 1372762 w 4476750"/>
                    <a:gd name="connsiteY58" fmla="*/ 2004450 h 3990441"/>
                    <a:gd name="connsiteX59" fmla="*/ 1569520 w 4476750"/>
                    <a:gd name="connsiteY59" fmla="*/ 2377402 h 3990441"/>
                    <a:gd name="connsiteX60" fmla="*/ 1797234 w 4476750"/>
                    <a:gd name="connsiteY60" fmla="*/ 2739199 h 3990441"/>
                    <a:gd name="connsiteX61" fmla="*/ 2238375 w 4476750"/>
                    <a:gd name="connsiteY61" fmla="*/ 2756192 h 3990441"/>
                    <a:gd name="connsiteX62" fmla="*/ 2668457 w 4476750"/>
                    <a:gd name="connsiteY62" fmla="*/ 2739409 h 3990441"/>
                    <a:gd name="connsiteX63" fmla="*/ 2898295 w 4476750"/>
                    <a:gd name="connsiteY63" fmla="*/ 2375182 h 3990441"/>
                    <a:gd name="connsiteX64" fmla="*/ 3094129 w 4476750"/>
                    <a:gd name="connsiteY64" fmla="*/ 2004717 h 3990441"/>
                    <a:gd name="connsiteX65" fmla="*/ 2889342 w 4476750"/>
                    <a:gd name="connsiteY65" fmla="*/ 1615402 h 3990441"/>
                    <a:gd name="connsiteX66" fmla="*/ 2657418 w 4476750"/>
                    <a:gd name="connsiteY66" fmla="*/ 1247518 h 3990441"/>
                    <a:gd name="connsiteX67" fmla="*/ 2238375 w 4476750"/>
                    <a:gd name="connsiteY67" fmla="*/ 1232192 h 3990441"/>
                    <a:gd name="connsiteX68" fmla="*/ 2233136 w 4476750"/>
                    <a:gd name="connsiteY68" fmla="*/ 715832 h 3990441"/>
                    <a:gd name="connsiteX69" fmla="*/ 1915906 w 4476750"/>
                    <a:gd name="connsiteY69" fmla="*/ 1098337 h 3990441"/>
                    <a:gd name="connsiteX70" fmla="*/ 2238375 w 4476750"/>
                    <a:gd name="connsiteY70" fmla="*/ 1089317 h 3990441"/>
                    <a:gd name="connsiteX71" fmla="*/ 2550538 w 4476750"/>
                    <a:gd name="connsiteY71" fmla="*/ 1097804 h 3990441"/>
                    <a:gd name="connsiteX72" fmla="*/ 2233136 w 4476750"/>
                    <a:gd name="connsiteY72" fmla="*/ 715832 h 3990441"/>
                    <a:gd name="connsiteX73" fmla="*/ 3138925 w 4476750"/>
                    <a:gd name="connsiteY73" fmla="*/ 142884 h 3990441"/>
                    <a:gd name="connsiteX74" fmla="*/ 2408634 w 4476750"/>
                    <a:gd name="connsiteY74" fmla="*/ 540991 h 3990441"/>
                    <a:gd name="connsiteX75" fmla="*/ 2332777 w 4476750"/>
                    <a:gd name="connsiteY75" fmla="*/ 613400 h 3990441"/>
                    <a:gd name="connsiteX76" fmla="*/ 2736399 w 4476750"/>
                    <a:gd name="connsiteY76" fmla="*/ 1111110 h 3990441"/>
                    <a:gd name="connsiteX77" fmla="*/ 3389166 w 4476750"/>
                    <a:gd name="connsiteY77" fmla="*/ 1214313 h 3990441"/>
                    <a:gd name="connsiteX78" fmla="*/ 3444306 w 4476750"/>
                    <a:gd name="connsiteY78" fmla="*/ 950766 h 3990441"/>
                    <a:gd name="connsiteX79" fmla="*/ 3286125 w 4476750"/>
                    <a:gd name="connsiteY79" fmla="*/ 179441 h 3990441"/>
                    <a:gd name="connsiteX80" fmla="*/ 3138925 w 4476750"/>
                    <a:gd name="connsiteY80" fmla="*/ 142884 h 3990441"/>
                    <a:gd name="connsiteX81" fmla="*/ 3138935 w 4476750"/>
                    <a:gd name="connsiteY81" fmla="*/ 0 h 3990441"/>
                    <a:gd name="connsiteX82" fmla="*/ 3357572 w 4476750"/>
                    <a:gd name="connsiteY82" fmla="*/ 55702 h 3990441"/>
                    <a:gd name="connsiteX83" fmla="*/ 3585457 w 4476750"/>
                    <a:gd name="connsiteY83" fmla="*/ 973017 h 3990441"/>
                    <a:gd name="connsiteX84" fmla="*/ 3527479 w 4476750"/>
                    <a:gd name="connsiteY84" fmla="*/ 1249937 h 3990441"/>
                    <a:gd name="connsiteX85" fmla="*/ 3796274 w 4476750"/>
                    <a:gd name="connsiteY85" fmla="*/ 1338186 h 3990441"/>
                    <a:gd name="connsiteX86" fmla="*/ 4476750 w 4476750"/>
                    <a:gd name="connsiteY86" fmla="*/ 1994192 h 3990441"/>
                    <a:gd name="connsiteX87" fmla="*/ 4183342 w 4476750"/>
                    <a:gd name="connsiteY87" fmla="*/ 2450935 h 3990441"/>
                    <a:gd name="connsiteX88" fmla="*/ 4083786 w 4476750"/>
                    <a:gd name="connsiteY88" fmla="*/ 2433733 h 3990441"/>
                    <a:gd name="connsiteX89" fmla="*/ 4100989 w 4476750"/>
                    <a:gd name="connsiteY89" fmla="*/ 2334177 h 3990441"/>
                    <a:gd name="connsiteX90" fmla="*/ 4333875 w 4476750"/>
                    <a:gd name="connsiteY90" fmla="*/ 1994192 h 3990441"/>
                    <a:gd name="connsiteX91" fmla="*/ 3489474 w 4476750"/>
                    <a:gd name="connsiteY91" fmla="*/ 1386487 h 3990441"/>
                    <a:gd name="connsiteX92" fmla="*/ 3251892 w 4476750"/>
                    <a:gd name="connsiteY92" fmla="*/ 2005003 h 3990441"/>
                    <a:gd name="connsiteX93" fmla="*/ 3480263 w 4476750"/>
                    <a:gd name="connsiteY93" fmla="*/ 2603249 h 3990441"/>
                    <a:gd name="connsiteX94" fmla="*/ 3861664 w 4476750"/>
                    <a:gd name="connsiteY94" fmla="*/ 2468070 h 3990441"/>
                    <a:gd name="connsiteX95" fmla="*/ 3956218 w 4476750"/>
                    <a:gd name="connsiteY95" fmla="*/ 2503646 h 3990441"/>
                    <a:gd name="connsiteX96" fmla="*/ 3920642 w 4476750"/>
                    <a:gd name="connsiteY96" fmla="*/ 2598201 h 3990441"/>
                    <a:gd name="connsiteX97" fmla="*/ 3518516 w 4476750"/>
                    <a:gd name="connsiteY97" fmla="*/ 2740695 h 3990441"/>
                    <a:gd name="connsiteX98" fmla="*/ 3576485 w 4476750"/>
                    <a:gd name="connsiteY98" fmla="*/ 3017586 h 3990441"/>
                    <a:gd name="connsiteX99" fmla="*/ 3348599 w 4476750"/>
                    <a:gd name="connsiteY99" fmla="*/ 3934901 h 3990441"/>
                    <a:gd name="connsiteX100" fmla="*/ 3130706 w 4476750"/>
                    <a:gd name="connsiteY100" fmla="*/ 3990441 h 3990441"/>
                    <a:gd name="connsiteX101" fmla="*/ 2440248 w 4476750"/>
                    <a:gd name="connsiteY101" fmla="*/ 3673592 h 3990441"/>
                    <a:gd name="connsiteX102" fmla="*/ 2232574 w 4476750"/>
                    <a:gd name="connsiteY102" fmla="*/ 3488026 h 3990441"/>
                    <a:gd name="connsiteX103" fmla="*/ 1337815 w 4476750"/>
                    <a:gd name="connsiteY103" fmla="*/ 3988384 h 3990441"/>
                    <a:gd name="connsiteX104" fmla="*/ 1119178 w 4476750"/>
                    <a:gd name="connsiteY104" fmla="*/ 3932682 h 3990441"/>
                    <a:gd name="connsiteX105" fmla="*/ 891292 w 4476750"/>
                    <a:gd name="connsiteY105" fmla="*/ 3015367 h 3990441"/>
                    <a:gd name="connsiteX106" fmla="*/ 949271 w 4476750"/>
                    <a:gd name="connsiteY106" fmla="*/ 2738447 h 3990441"/>
                    <a:gd name="connsiteX107" fmla="*/ 680475 w 4476750"/>
                    <a:gd name="connsiteY107" fmla="*/ 2650198 h 3990441"/>
                    <a:gd name="connsiteX108" fmla="*/ 0 w 4476750"/>
                    <a:gd name="connsiteY108" fmla="*/ 1994192 h 3990441"/>
                    <a:gd name="connsiteX109" fmla="*/ 680494 w 4476750"/>
                    <a:gd name="connsiteY109" fmla="*/ 1338177 h 3990441"/>
                    <a:gd name="connsiteX110" fmla="*/ 940632 w 4476750"/>
                    <a:gd name="connsiteY110" fmla="*/ 1252337 h 3990441"/>
                    <a:gd name="connsiteX111" fmla="*/ 865222 w 4476750"/>
                    <a:gd name="connsiteY111" fmla="*/ 841495 h 3990441"/>
                    <a:gd name="connsiteX112" fmla="*/ 929316 w 4476750"/>
                    <a:gd name="connsiteY112" fmla="*/ 763410 h 3990441"/>
                    <a:gd name="connsiteX113" fmla="*/ 1007402 w 4476750"/>
                    <a:gd name="connsiteY113" fmla="*/ 827503 h 3990441"/>
                    <a:gd name="connsiteX114" fmla="*/ 1078754 w 4476750"/>
                    <a:gd name="connsiteY114" fmla="*/ 1216380 h 3990441"/>
                    <a:gd name="connsiteX115" fmla="*/ 1729226 w 4476750"/>
                    <a:gd name="connsiteY115" fmla="*/ 1112101 h 3990441"/>
                    <a:gd name="connsiteX116" fmla="*/ 2133181 w 4476750"/>
                    <a:gd name="connsiteY116" fmla="*/ 613495 h 3990441"/>
                    <a:gd name="connsiteX117" fmla="*/ 1928765 w 4476750"/>
                    <a:gd name="connsiteY117" fmla="*/ 430301 h 3990441"/>
                    <a:gd name="connsiteX118" fmla="*/ 1181681 w 4476750"/>
                    <a:gd name="connsiteY118" fmla="*/ 181642 h 3990441"/>
                    <a:gd name="connsiteX119" fmla="*/ 1003678 w 4476750"/>
                    <a:gd name="connsiteY119" fmla="*/ 553317 h 3990441"/>
                    <a:gd name="connsiteX120" fmla="*/ 926068 w 4476750"/>
                    <a:gd name="connsiteY120" fmla="*/ 617982 h 3990441"/>
                    <a:gd name="connsiteX121" fmla="*/ 861403 w 4476750"/>
                    <a:gd name="connsiteY121" fmla="*/ 540372 h 3990441"/>
                    <a:gd name="connsiteX122" fmla="*/ 1110253 w 4476750"/>
                    <a:gd name="connsiteY122" fmla="*/ 57912 h 3990441"/>
                    <a:gd name="connsiteX123" fmla="*/ 2018605 w 4476750"/>
                    <a:gd name="connsiteY123" fmla="*/ 319221 h 3990441"/>
                    <a:gd name="connsiteX124" fmla="*/ 2232936 w 4476750"/>
                    <a:gd name="connsiteY124" fmla="*/ 511311 h 3990441"/>
                    <a:gd name="connsiteX125" fmla="*/ 3138935 w 4476750"/>
                    <a:gd name="connsiteY125" fmla="*/ 0 h 39904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</a:cxnLst>
                  <a:rect l="l" t="t" r="r" b="b"/>
                  <a:pathLst>
                    <a:path w="4476750" h="3990441">
                      <a:moveTo>
                        <a:pt x="1904152" y="2889352"/>
                      </a:moveTo>
                      <a:cubicBezTo>
                        <a:pt x="2010737" y="3033417"/>
                        <a:pt x="2121017" y="3166015"/>
                        <a:pt x="2232631" y="3284315"/>
                      </a:cubicBezTo>
                      <a:cubicBezTo>
                        <a:pt x="2344045" y="3166158"/>
                        <a:pt x="2454507" y="3033322"/>
                        <a:pt x="2560996" y="2889837"/>
                      </a:cubicBezTo>
                      <a:cubicBezTo>
                        <a:pt x="2454897" y="2895895"/>
                        <a:pt x="2347141" y="2899067"/>
                        <a:pt x="2238375" y="2899067"/>
                      </a:cubicBezTo>
                      <a:cubicBezTo>
                        <a:pt x="2125456" y="2899067"/>
                        <a:pt x="2013823" y="2895771"/>
                        <a:pt x="1904152" y="2889352"/>
                      </a:cubicBezTo>
                      <a:close/>
                      <a:moveTo>
                        <a:pt x="3380108" y="2775861"/>
                      </a:moveTo>
                      <a:cubicBezTo>
                        <a:pt x="3184207" y="2821696"/>
                        <a:pt x="2970943" y="2855471"/>
                        <a:pt x="2747753" y="2875959"/>
                      </a:cubicBezTo>
                      <a:cubicBezTo>
                        <a:pt x="2613441" y="3066231"/>
                        <a:pt x="2473414" y="3237919"/>
                        <a:pt x="2332815" y="3386299"/>
                      </a:cubicBezTo>
                      <a:cubicBezTo>
                        <a:pt x="2398519" y="3450422"/>
                        <a:pt x="2464441" y="3509410"/>
                        <a:pt x="2530097" y="3562502"/>
                      </a:cubicBezTo>
                      <a:cubicBezTo>
                        <a:pt x="2841898" y="3814629"/>
                        <a:pt x="3114180" y="3905259"/>
                        <a:pt x="3277181" y="3811162"/>
                      </a:cubicBezTo>
                      <a:cubicBezTo>
                        <a:pt x="3440173" y="3717055"/>
                        <a:pt x="3497837" y="3435915"/>
                        <a:pt x="3435363" y="3039837"/>
                      </a:cubicBezTo>
                      <a:cubicBezTo>
                        <a:pt x="3421961" y="2954864"/>
                        <a:pt x="3403397" y="2866596"/>
                        <a:pt x="3380108" y="2775861"/>
                      </a:cubicBezTo>
                      <a:close/>
                      <a:moveTo>
                        <a:pt x="1087583" y="2774071"/>
                      </a:moveTo>
                      <a:cubicBezTo>
                        <a:pt x="1064352" y="2864653"/>
                        <a:pt x="1045826" y="2952779"/>
                        <a:pt x="1032443" y="3037618"/>
                      </a:cubicBezTo>
                      <a:cubicBezTo>
                        <a:pt x="969969" y="3433696"/>
                        <a:pt x="1027633" y="3714835"/>
                        <a:pt x="1190625" y="3808943"/>
                      </a:cubicBezTo>
                      <a:cubicBezTo>
                        <a:pt x="1232630" y="3833203"/>
                        <a:pt x="1282160" y="3845500"/>
                        <a:pt x="1337824" y="3845500"/>
                      </a:cubicBezTo>
                      <a:cubicBezTo>
                        <a:pt x="1530143" y="3845500"/>
                        <a:pt x="1789490" y="3704129"/>
                        <a:pt x="2068115" y="3447393"/>
                      </a:cubicBezTo>
                      <a:cubicBezTo>
                        <a:pt x="2089556" y="3427628"/>
                        <a:pt x="2111035" y="3407178"/>
                        <a:pt x="2132504" y="3386214"/>
                      </a:cubicBezTo>
                      <a:cubicBezTo>
                        <a:pt x="1990468" y="3236052"/>
                        <a:pt x="1850764" y="3063878"/>
                        <a:pt x="1717881" y="2875216"/>
                      </a:cubicBezTo>
                      <a:cubicBezTo>
                        <a:pt x="1495253" y="2854471"/>
                        <a:pt x="1283017" y="2820410"/>
                        <a:pt x="1087583" y="2774071"/>
                      </a:cubicBezTo>
                      <a:close/>
                      <a:moveTo>
                        <a:pt x="1296438" y="2172738"/>
                      </a:moveTo>
                      <a:cubicBezTo>
                        <a:pt x="1228134" y="2331139"/>
                        <a:pt x="1170851" y="2487073"/>
                        <a:pt x="1125664" y="2637463"/>
                      </a:cubicBezTo>
                      <a:cubicBezTo>
                        <a:pt x="1274473" y="2672524"/>
                        <a:pt x="1437627" y="2701071"/>
                        <a:pt x="1613392" y="2721378"/>
                      </a:cubicBezTo>
                      <a:cubicBezTo>
                        <a:pt x="1555785" y="2633348"/>
                        <a:pt x="1499768" y="2542356"/>
                        <a:pt x="1445780" y="2448839"/>
                      </a:cubicBezTo>
                      <a:cubicBezTo>
                        <a:pt x="1392907" y="2357266"/>
                        <a:pt x="1343092" y="2265016"/>
                        <a:pt x="1296438" y="2172738"/>
                      </a:cubicBezTo>
                      <a:close/>
                      <a:moveTo>
                        <a:pt x="3170406" y="2172719"/>
                      </a:moveTo>
                      <a:cubicBezTo>
                        <a:pt x="3124057" y="2264121"/>
                        <a:pt x="3074565" y="2355609"/>
                        <a:pt x="3022016" y="2446629"/>
                      </a:cubicBezTo>
                      <a:cubicBezTo>
                        <a:pt x="2967285" y="2541432"/>
                        <a:pt x="2910688" y="2633205"/>
                        <a:pt x="2852728" y="2721626"/>
                      </a:cubicBezTo>
                      <a:cubicBezTo>
                        <a:pt x="3024445" y="2701861"/>
                        <a:pt x="3188722" y="2673887"/>
                        <a:pt x="3341732" y="2638330"/>
                      </a:cubicBezTo>
                      <a:cubicBezTo>
                        <a:pt x="3296402" y="2487644"/>
                        <a:pt x="3238938" y="2331406"/>
                        <a:pt x="3170406" y="2172719"/>
                      </a:cubicBezTo>
                      <a:close/>
                      <a:moveTo>
                        <a:pt x="2238375" y="1779880"/>
                      </a:moveTo>
                      <a:cubicBezTo>
                        <a:pt x="2120208" y="1779880"/>
                        <a:pt x="2024063" y="1876025"/>
                        <a:pt x="2024063" y="1994192"/>
                      </a:cubicBezTo>
                      <a:cubicBezTo>
                        <a:pt x="2024063" y="2112359"/>
                        <a:pt x="2120208" y="2208505"/>
                        <a:pt x="2238375" y="2208505"/>
                      </a:cubicBezTo>
                      <a:cubicBezTo>
                        <a:pt x="2356542" y="2208505"/>
                        <a:pt x="2452688" y="2112359"/>
                        <a:pt x="2452688" y="1994192"/>
                      </a:cubicBezTo>
                      <a:cubicBezTo>
                        <a:pt x="2452688" y="1876025"/>
                        <a:pt x="2356542" y="1779880"/>
                        <a:pt x="2238375" y="1779880"/>
                      </a:cubicBezTo>
                      <a:close/>
                      <a:moveTo>
                        <a:pt x="2238375" y="1637005"/>
                      </a:moveTo>
                      <a:cubicBezTo>
                        <a:pt x="2435333" y="1637005"/>
                        <a:pt x="2595563" y="1797234"/>
                        <a:pt x="2595563" y="1994192"/>
                      </a:cubicBezTo>
                      <a:cubicBezTo>
                        <a:pt x="2595563" y="2191150"/>
                        <a:pt x="2435333" y="2351380"/>
                        <a:pt x="2238375" y="2351380"/>
                      </a:cubicBezTo>
                      <a:cubicBezTo>
                        <a:pt x="2041417" y="2351380"/>
                        <a:pt x="1881188" y="2191150"/>
                        <a:pt x="1881188" y="1994192"/>
                      </a:cubicBezTo>
                      <a:cubicBezTo>
                        <a:pt x="1881188" y="1797234"/>
                        <a:pt x="2041417" y="1637005"/>
                        <a:pt x="2238375" y="1637005"/>
                      </a:cubicBezTo>
                      <a:close/>
                      <a:moveTo>
                        <a:pt x="978760" y="1388878"/>
                      </a:moveTo>
                      <a:cubicBezTo>
                        <a:pt x="453714" y="1537459"/>
                        <a:pt x="142875" y="1770621"/>
                        <a:pt x="142875" y="1994192"/>
                      </a:cubicBezTo>
                      <a:cubicBezTo>
                        <a:pt x="142875" y="2218972"/>
                        <a:pt x="457066" y="2453440"/>
                        <a:pt x="987257" y="2601906"/>
                      </a:cubicBezTo>
                      <a:cubicBezTo>
                        <a:pt x="1044864" y="2409234"/>
                        <a:pt x="1121559" y="2208114"/>
                        <a:pt x="1215028" y="2004641"/>
                      </a:cubicBezTo>
                      <a:cubicBezTo>
                        <a:pt x="1117835" y="1794834"/>
                        <a:pt x="1038149" y="1587017"/>
                        <a:pt x="978760" y="1388878"/>
                      </a:cubicBezTo>
                      <a:close/>
                      <a:moveTo>
                        <a:pt x="1624727" y="1265682"/>
                      </a:moveTo>
                      <a:cubicBezTo>
                        <a:pt x="1441180" y="1286446"/>
                        <a:pt x="1271263" y="1316202"/>
                        <a:pt x="1116930" y="1352959"/>
                      </a:cubicBezTo>
                      <a:cubicBezTo>
                        <a:pt x="1163888" y="1508912"/>
                        <a:pt x="1224038" y="1671390"/>
                        <a:pt x="1295886" y="1836344"/>
                      </a:cubicBezTo>
                      <a:cubicBezTo>
                        <a:pt x="1345206" y="1738065"/>
                        <a:pt x="1398222" y="1639633"/>
                        <a:pt x="1454734" y="1541754"/>
                      </a:cubicBezTo>
                      <a:cubicBezTo>
                        <a:pt x="1509684" y="1446571"/>
                        <a:pt x="1566519" y="1354436"/>
                        <a:pt x="1624727" y="1265682"/>
                      </a:cubicBezTo>
                      <a:close/>
                      <a:moveTo>
                        <a:pt x="2840888" y="1264425"/>
                      </a:moveTo>
                      <a:cubicBezTo>
                        <a:pt x="2900115" y="1354626"/>
                        <a:pt x="2957655" y="1447971"/>
                        <a:pt x="3013072" y="1543964"/>
                      </a:cubicBezTo>
                      <a:cubicBezTo>
                        <a:pt x="3069260" y="1641281"/>
                        <a:pt x="3121990" y="1739131"/>
                        <a:pt x="3171063" y="1836848"/>
                      </a:cubicBezTo>
                      <a:cubicBezTo>
                        <a:pt x="3243434" y="1671180"/>
                        <a:pt x="3303889" y="1508017"/>
                        <a:pt x="3351085" y="1350921"/>
                      </a:cubicBezTo>
                      <a:cubicBezTo>
                        <a:pt x="3195942" y="1314364"/>
                        <a:pt x="3025245" y="1284865"/>
                        <a:pt x="2840888" y="1264425"/>
                      </a:cubicBezTo>
                      <a:close/>
                      <a:moveTo>
                        <a:pt x="2238375" y="1232192"/>
                      </a:moveTo>
                      <a:cubicBezTo>
                        <a:pt x="2089061" y="1232192"/>
                        <a:pt x="1945662" y="1237850"/>
                        <a:pt x="1808750" y="1248318"/>
                      </a:cubicBezTo>
                      <a:cubicBezTo>
                        <a:pt x="1728483" y="1364942"/>
                        <a:pt x="1651235" y="1487157"/>
                        <a:pt x="1578464" y="1613192"/>
                      </a:cubicBezTo>
                      <a:cubicBezTo>
                        <a:pt x="1503321" y="1743351"/>
                        <a:pt x="1434579" y="1874329"/>
                        <a:pt x="1372762" y="2004450"/>
                      </a:cubicBezTo>
                      <a:cubicBezTo>
                        <a:pt x="1432312" y="2128733"/>
                        <a:pt x="1498054" y="2253624"/>
                        <a:pt x="1569520" y="2377402"/>
                      </a:cubicBezTo>
                      <a:cubicBezTo>
                        <a:pt x="1642129" y="2503170"/>
                        <a:pt x="1718396" y="2624176"/>
                        <a:pt x="1797234" y="2739199"/>
                      </a:cubicBezTo>
                      <a:cubicBezTo>
                        <a:pt x="1937594" y="2750248"/>
                        <a:pt x="2084879" y="2756192"/>
                        <a:pt x="2238375" y="2756192"/>
                      </a:cubicBezTo>
                      <a:cubicBezTo>
                        <a:pt x="2384326" y="2756192"/>
                        <a:pt x="2528287" y="2750439"/>
                        <a:pt x="2668457" y="2739409"/>
                      </a:cubicBezTo>
                      <a:cubicBezTo>
                        <a:pt x="2748562" y="2622975"/>
                        <a:pt x="2825667" y="2500979"/>
                        <a:pt x="2898295" y="2375182"/>
                      </a:cubicBezTo>
                      <a:cubicBezTo>
                        <a:pt x="2969438" y="2251958"/>
                        <a:pt x="3034893" y="2127990"/>
                        <a:pt x="3094129" y="2004717"/>
                      </a:cubicBezTo>
                      <a:cubicBezTo>
                        <a:pt x="3032541" y="1875234"/>
                        <a:pt x="2964113" y="1744913"/>
                        <a:pt x="2889342" y="1615402"/>
                      </a:cubicBezTo>
                      <a:cubicBezTo>
                        <a:pt x="2815438" y="1487405"/>
                        <a:pt x="2737752" y="1364361"/>
                        <a:pt x="2657418" y="1247518"/>
                      </a:cubicBezTo>
                      <a:cubicBezTo>
                        <a:pt x="2523706" y="1237564"/>
                        <a:pt x="2383850" y="1232192"/>
                        <a:pt x="2238375" y="1232192"/>
                      </a:cubicBezTo>
                      <a:close/>
                      <a:moveTo>
                        <a:pt x="2233136" y="715832"/>
                      </a:moveTo>
                      <a:cubicBezTo>
                        <a:pt x="2125513" y="830970"/>
                        <a:pt x="2018852" y="959653"/>
                        <a:pt x="1915906" y="1098337"/>
                      </a:cubicBezTo>
                      <a:cubicBezTo>
                        <a:pt x="2021795" y="1092374"/>
                        <a:pt x="2129495" y="1089317"/>
                        <a:pt x="2238375" y="1089317"/>
                      </a:cubicBezTo>
                      <a:cubicBezTo>
                        <a:pt x="2343731" y="1089317"/>
                        <a:pt x="2447963" y="1092213"/>
                        <a:pt x="2550538" y="1097804"/>
                      </a:cubicBezTo>
                      <a:cubicBezTo>
                        <a:pt x="2447449" y="958882"/>
                        <a:pt x="2340931" y="830723"/>
                        <a:pt x="2233136" y="715832"/>
                      </a:cubicBezTo>
                      <a:close/>
                      <a:moveTo>
                        <a:pt x="3138925" y="142884"/>
                      </a:moveTo>
                      <a:cubicBezTo>
                        <a:pt x="2946606" y="142884"/>
                        <a:pt x="2687260" y="284264"/>
                        <a:pt x="2408634" y="540991"/>
                      </a:cubicBezTo>
                      <a:cubicBezTo>
                        <a:pt x="2383374" y="564270"/>
                        <a:pt x="2358066" y="588464"/>
                        <a:pt x="2332777" y="613400"/>
                      </a:cubicBezTo>
                      <a:cubicBezTo>
                        <a:pt x="2470976" y="760219"/>
                        <a:pt x="2606897" y="927830"/>
                        <a:pt x="2736399" y="1111110"/>
                      </a:cubicBezTo>
                      <a:cubicBezTo>
                        <a:pt x="2967218" y="1131637"/>
                        <a:pt x="3187170" y="1166422"/>
                        <a:pt x="3389166" y="1214313"/>
                      </a:cubicBezTo>
                      <a:cubicBezTo>
                        <a:pt x="3412398" y="1123731"/>
                        <a:pt x="3430924" y="1035605"/>
                        <a:pt x="3444306" y="950766"/>
                      </a:cubicBezTo>
                      <a:cubicBezTo>
                        <a:pt x="3506781" y="554688"/>
                        <a:pt x="3449117" y="273548"/>
                        <a:pt x="3286125" y="179441"/>
                      </a:cubicBezTo>
                      <a:cubicBezTo>
                        <a:pt x="3244120" y="155181"/>
                        <a:pt x="3194590" y="142884"/>
                        <a:pt x="3138925" y="142884"/>
                      </a:cubicBezTo>
                      <a:close/>
                      <a:moveTo>
                        <a:pt x="3138935" y="0"/>
                      </a:moveTo>
                      <a:cubicBezTo>
                        <a:pt x="3220002" y="0"/>
                        <a:pt x="3293564" y="18745"/>
                        <a:pt x="3357572" y="55702"/>
                      </a:cubicBezTo>
                      <a:cubicBezTo>
                        <a:pt x="3577761" y="182832"/>
                        <a:pt x="3658695" y="508606"/>
                        <a:pt x="3585457" y="973017"/>
                      </a:cubicBezTo>
                      <a:cubicBezTo>
                        <a:pt x="3571380" y="1062237"/>
                        <a:pt x="3551892" y="1154839"/>
                        <a:pt x="3527479" y="1249937"/>
                      </a:cubicBezTo>
                      <a:cubicBezTo>
                        <a:pt x="3622043" y="1276340"/>
                        <a:pt x="3711978" y="1305763"/>
                        <a:pt x="3796274" y="1338186"/>
                      </a:cubicBezTo>
                      <a:cubicBezTo>
                        <a:pt x="4235091" y="1506960"/>
                        <a:pt x="4476750" y="1739941"/>
                        <a:pt x="4476750" y="1994192"/>
                      </a:cubicBezTo>
                      <a:cubicBezTo>
                        <a:pt x="4476750" y="2157593"/>
                        <a:pt x="4375299" y="2315537"/>
                        <a:pt x="4183342" y="2450935"/>
                      </a:cubicBezTo>
                      <a:cubicBezTo>
                        <a:pt x="4151100" y="2473671"/>
                        <a:pt x="4106532" y="2465984"/>
                        <a:pt x="4083786" y="2433733"/>
                      </a:cubicBezTo>
                      <a:cubicBezTo>
                        <a:pt x="4061050" y="2401491"/>
                        <a:pt x="4068747" y="2356923"/>
                        <a:pt x="4100989" y="2334177"/>
                      </a:cubicBezTo>
                      <a:cubicBezTo>
                        <a:pt x="4207231" y="2259244"/>
                        <a:pt x="4333875" y="2139420"/>
                        <a:pt x="4333875" y="1994192"/>
                      </a:cubicBezTo>
                      <a:cubicBezTo>
                        <a:pt x="4333875" y="1769411"/>
                        <a:pt x="4019683" y="1534944"/>
                        <a:pt x="3489474" y="1386487"/>
                      </a:cubicBezTo>
                      <a:cubicBezTo>
                        <a:pt x="3429867" y="1585865"/>
                        <a:pt x="3349819" y="1794291"/>
                        <a:pt x="3251892" y="2005003"/>
                      </a:cubicBezTo>
                      <a:cubicBezTo>
                        <a:pt x="3345608" y="2208800"/>
                        <a:pt x="3422513" y="2410263"/>
                        <a:pt x="3480263" y="2603249"/>
                      </a:cubicBezTo>
                      <a:cubicBezTo>
                        <a:pt x="3619948" y="2564749"/>
                        <a:pt x="3748202" y="2519486"/>
                        <a:pt x="3861664" y="2468070"/>
                      </a:cubicBezTo>
                      <a:cubicBezTo>
                        <a:pt x="3897592" y="2451773"/>
                        <a:pt x="3939930" y="2467708"/>
                        <a:pt x="3956218" y="2503646"/>
                      </a:cubicBezTo>
                      <a:cubicBezTo>
                        <a:pt x="3972506" y="2539584"/>
                        <a:pt x="3956580" y="2581913"/>
                        <a:pt x="3920642" y="2598201"/>
                      </a:cubicBezTo>
                      <a:cubicBezTo>
                        <a:pt x="3800837" y="2652493"/>
                        <a:pt x="3665572" y="2700195"/>
                        <a:pt x="3518516" y="2740695"/>
                      </a:cubicBezTo>
                      <a:cubicBezTo>
                        <a:pt x="3542928" y="2835783"/>
                        <a:pt x="3562416" y="2928375"/>
                        <a:pt x="3576485" y="3017586"/>
                      </a:cubicBezTo>
                      <a:cubicBezTo>
                        <a:pt x="3649723" y="3481997"/>
                        <a:pt x="3568789" y="3807771"/>
                        <a:pt x="3348599" y="3934901"/>
                      </a:cubicBezTo>
                      <a:cubicBezTo>
                        <a:pt x="3284239" y="3972058"/>
                        <a:pt x="3211077" y="3990432"/>
                        <a:pt x="3130706" y="3990441"/>
                      </a:cubicBezTo>
                      <a:cubicBezTo>
                        <a:pt x="2936110" y="3990451"/>
                        <a:pt x="2698956" y="3882819"/>
                        <a:pt x="2440248" y="3673592"/>
                      </a:cubicBezTo>
                      <a:cubicBezTo>
                        <a:pt x="2371068" y="3617652"/>
                        <a:pt x="2301678" y="3555520"/>
                        <a:pt x="2232574" y="3488026"/>
                      </a:cubicBezTo>
                      <a:cubicBezTo>
                        <a:pt x="1909991" y="3802494"/>
                        <a:pt x="1590922" y="3988384"/>
                        <a:pt x="1337815" y="3988384"/>
                      </a:cubicBezTo>
                      <a:cubicBezTo>
                        <a:pt x="1256747" y="3988384"/>
                        <a:pt x="1183186" y="3969639"/>
                        <a:pt x="1119178" y="3932682"/>
                      </a:cubicBezTo>
                      <a:cubicBezTo>
                        <a:pt x="898988" y="3805552"/>
                        <a:pt x="818054" y="3479778"/>
                        <a:pt x="891292" y="3015367"/>
                      </a:cubicBezTo>
                      <a:cubicBezTo>
                        <a:pt x="905370" y="2926146"/>
                        <a:pt x="924858" y="2833545"/>
                        <a:pt x="949271" y="2738447"/>
                      </a:cubicBezTo>
                      <a:cubicBezTo>
                        <a:pt x="854707" y="2712043"/>
                        <a:pt x="764772" y="2682621"/>
                        <a:pt x="680475" y="2650198"/>
                      </a:cubicBezTo>
                      <a:cubicBezTo>
                        <a:pt x="241659" y="2481424"/>
                        <a:pt x="0" y="2248443"/>
                        <a:pt x="0" y="1994192"/>
                      </a:cubicBezTo>
                      <a:cubicBezTo>
                        <a:pt x="0" y="1739941"/>
                        <a:pt x="241659" y="1506960"/>
                        <a:pt x="680494" y="1338177"/>
                      </a:cubicBezTo>
                      <a:cubicBezTo>
                        <a:pt x="762228" y="1306744"/>
                        <a:pt x="849230" y="1278112"/>
                        <a:pt x="940632" y="1252337"/>
                      </a:cubicBezTo>
                      <a:cubicBezTo>
                        <a:pt x="903398" y="1107872"/>
                        <a:pt x="877852" y="969835"/>
                        <a:pt x="865222" y="841495"/>
                      </a:cubicBezTo>
                      <a:cubicBezTo>
                        <a:pt x="861355" y="802233"/>
                        <a:pt x="890054" y="767267"/>
                        <a:pt x="929316" y="763410"/>
                      </a:cubicBezTo>
                      <a:cubicBezTo>
                        <a:pt x="968740" y="759552"/>
                        <a:pt x="1003544" y="788241"/>
                        <a:pt x="1007402" y="827503"/>
                      </a:cubicBezTo>
                      <a:cubicBezTo>
                        <a:pt x="1019337" y="948795"/>
                        <a:pt x="1043530" y="1079449"/>
                        <a:pt x="1078754" y="1216380"/>
                      </a:cubicBezTo>
                      <a:cubicBezTo>
                        <a:pt x="1279912" y="1168184"/>
                        <a:pt x="1499101" y="1133046"/>
                        <a:pt x="1729226" y="1112101"/>
                      </a:cubicBezTo>
                      <a:cubicBezTo>
                        <a:pt x="1860042" y="926811"/>
                        <a:pt x="1996278" y="759161"/>
                        <a:pt x="2133181" y="613495"/>
                      </a:cubicBezTo>
                      <a:cubicBezTo>
                        <a:pt x="2065106" y="546668"/>
                        <a:pt x="1996802" y="485318"/>
                        <a:pt x="1928765" y="430301"/>
                      </a:cubicBezTo>
                      <a:cubicBezTo>
                        <a:pt x="1616964" y="178165"/>
                        <a:pt x="1344654" y="87525"/>
                        <a:pt x="1181681" y="181642"/>
                      </a:cubicBezTo>
                      <a:cubicBezTo>
                        <a:pt x="1055913" y="254251"/>
                        <a:pt x="1015470" y="423834"/>
                        <a:pt x="1003678" y="553317"/>
                      </a:cubicBezTo>
                      <a:cubicBezTo>
                        <a:pt x="1000096" y="592607"/>
                        <a:pt x="965482" y="621620"/>
                        <a:pt x="926068" y="617982"/>
                      </a:cubicBezTo>
                      <a:cubicBezTo>
                        <a:pt x="886777" y="614410"/>
                        <a:pt x="857821" y="579663"/>
                        <a:pt x="861403" y="540372"/>
                      </a:cubicBezTo>
                      <a:cubicBezTo>
                        <a:pt x="882691" y="306448"/>
                        <a:pt x="968749" y="139608"/>
                        <a:pt x="1110253" y="57912"/>
                      </a:cubicBezTo>
                      <a:cubicBezTo>
                        <a:pt x="1330423" y="-69218"/>
                        <a:pt x="1653045" y="23584"/>
                        <a:pt x="2018605" y="319221"/>
                      </a:cubicBezTo>
                      <a:cubicBezTo>
                        <a:pt x="2090004" y="376961"/>
                        <a:pt x="2161632" y="441284"/>
                        <a:pt x="2232936" y="511311"/>
                      </a:cubicBezTo>
                      <a:cubicBezTo>
                        <a:pt x="2559339" y="190166"/>
                        <a:pt x="2882884" y="0"/>
                        <a:pt x="3138935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1"/>
                    </a:gs>
                    <a:gs pos="51000">
                      <a:schemeClr val="accent3"/>
                    </a:gs>
                    <a:gs pos="100000">
                      <a:schemeClr val="accent2">
                        <a:lumMod val="75000"/>
                      </a:schemeClr>
                    </a:gs>
                    <a:gs pos="100000">
                      <a:schemeClr val="accent3"/>
                    </a:gs>
                    <a:gs pos="100000">
                      <a:schemeClr val="accent3"/>
                    </a:gs>
                  </a:gsLst>
                  <a:lin ang="2700000" scaled="1"/>
                </a:gra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7" name="Oval 76"/>
                <p:cNvSpPr/>
                <p:nvPr/>
              </p:nvSpPr>
              <p:spPr>
                <a:xfrm>
                  <a:off x="4008954" y="5920941"/>
                  <a:ext cx="424800" cy="42302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8" name="Oval 77"/>
                <p:cNvSpPr/>
                <p:nvPr/>
              </p:nvSpPr>
              <p:spPr>
                <a:xfrm>
                  <a:off x="5068532" y="5920942"/>
                  <a:ext cx="424800" cy="42302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Oval 78"/>
                <p:cNvSpPr/>
                <p:nvPr/>
              </p:nvSpPr>
              <p:spPr>
                <a:xfrm>
                  <a:off x="6114376" y="5904882"/>
                  <a:ext cx="424800" cy="42302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Shape 2554"/>
                <p:cNvSpPr/>
                <p:nvPr/>
              </p:nvSpPr>
              <p:spPr>
                <a:xfrm>
                  <a:off x="4073946" y="6012286"/>
                  <a:ext cx="279328" cy="25393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7855" y="18900"/>
                      </a:moveTo>
                      <a:cubicBezTo>
                        <a:pt x="7279" y="18900"/>
                        <a:pt x="6684" y="18827"/>
                        <a:pt x="6086" y="18683"/>
                      </a:cubicBezTo>
                      <a:cubicBezTo>
                        <a:pt x="6017" y="18666"/>
                        <a:pt x="5946" y="18658"/>
                        <a:pt x="5876" y="18658"/>
                      </a:cubicBezTo>
                      <a:cubicBezTo>
                        <a:pt x="5756" y="18658"/>
                        <a:pt x="5636" y="18682"/>
                        <a:pt x="5523" y="18729"/>
                      </a:cubicBezTo>
                      <a:lnTo>
                        <a:pt x="2957" y="19815"/>
                      </a:lnTo>
                      <a:lnTo>
                        <a:pt x="3365" y="18243"/>
                      </a:lnTo>
                      <a:cubicBezTo>
                        <a:pt x="3474" y="17827"/>
                        <a:pt x="3345" y="17380"/>
                        <a:pt x="3039" y="17108"/>
                      </a:cubicBezTo>
                      <a:cubicBezTo>
                        <a:pt x="1712" y="15926"/>
                        <a:pt x="982" y="14358"/>
                        <a:pt x="982" y="12690"/>
                      </a:cubicBezTo>
                      <a:cubicBezTo>
                        <a:pt x="982" y="9266"/>
                        <a:pt x="4065" y="6480"/>
                        <a:pt x="7855" y="6480"/>
                      </a:cubicBezTo>
                      <a:cubicBezTo>
                        <a:pt x="11644" y="6480"/>
                        <a:pt x="14727" y="9266"/>
                        <a:pt x="14727" y="12690"/>
                      </a:cubicBezTo>
                      <a:cubicBezTo>
                        <a:pt x="14727" y="16114"/>
                        <a:pt x="11644" y="18900"/>
                        <a:pt x="7855" y="18900"/>
                      </a:cubicBezTo>
                      <a:moveTo>
                        <a:pt x="7855" y="5400"/>
                      </a:moveTo>
                      <a:cubicBezTo>
                        <a:pt x="3517" y="5400"/>
                        <a:pt x="0" y="8664"/>
                        <a:pt x="0" y="12690"/>
                      </a:cubicBezTo>
                      <a:cubicBezTo>
                        <a:pt x="0" y="14758"/>
                        <a:pt x="932" y="16620"/>
                        <a:pt x="2422" y="17947"/>
                      </a:cubicBezTo>
                      <a:lnTo>
                        <a:pt x="1473" y="21600"/>
                      </a:lnTo>
                      <a:lnTo>
                        <a:pt x="5876" y="19738"/>
                      </a:lnTo>
                      <a:cubicBezTo>
                        <a:pt x="6509" y="19891"/>
                        <a:pt x="7169" y="19980"/>
                        <a:pt x="7855" y="19980"/>
                      </a:cubicBezTo>
                      <a:cubicBezTo>
                        <a:pt x="12192" y="19980"/>
                        <a:pt x="15709" y="16716"/>
                        <a:pt x="15709" y="12690"/>
                      </a:cubicBezTo>
                      <a:cubicBezTo>
                        <a:pt x="15709" y="8664"/>
                        <a:pt x="12192" y="5400"/>
                        <a:pt x="7855" y="5400"/>
                      </a:cubicBezTo>
                      <a:moveTo>
                        <a:pt x="21600" y="7290"/>
                      </a:moveTo>
                      <a:cubicBezTo>
                        <a:pt x="21600" y="3264"/>
                        <a:pt x="18084" y="0"/>
                        <a:pt x="13745" y="0"/>
                      </a:cubicBezTo>
                      <a:cubicBezTo>
                        <a:pt x="10506" y="0"/>
                        <a:pt x="7725" y="1821"/>
                        <a:pt x="6525" y="4422"/>
                      </a:cubicBezTo>
                      <a:cubicBezTo>
                        <a:pt x="6912" y="4367"/>
                        <a:pt x="7306" y="4332"/>
                        <a:pt x="7708" y="4326"/>
                      </a:cubicBezTo>
                      <a:cubicBezTo>
                        <a:pt x="8875" y="2394"/>
                        <a:pt x="11143" y="1080"/>
                        <a:pt x="13745" y="1080"/>
                      </a:cubicBezTo>
                      <a:cubicBezTo>
                        <a:pt x="17535" y="1080"/>
                        <a:pt x="20618" y="3866"/>
                        <a:pt x="20618" y="7290"/>
                      </a:cubicBezTo>
                      <a:cubicBezTo>
                        <a:pt x="20618" y="8958"/>
                        <a:pt x="19888" y="10526"/>
                        <a:pt x="18561" y="11707"/>
                      </a:cubicBezTo>
                      <a:cubicBezTo>
                        <a:pt x="18255" y="11980"/>
                        <a:pt x="18126" y="12428"/>
                        <a:pt x="18234" y="12843"/>
                      </a:cubicBezTo>
                      <a:lnTo>
                        <a:pt x="18643" y="14415"/>
                      </a:lnTo>
                      <a:lnTo>
                        <a:pt x="16613" y="13556"/>
                      </a:lnTo>
                      <a:cubicBezTo>
                        <a:pt x="16573" y="13922"/>
                        <a:pt x="16500" y="14278"/>
                        <a:pt x="16411" y="14628"/>
                      </a:cubicBezTo>
                      <a:lnTo>
                        <a:pt x="20127" y="16200"/>
                      </a:lnTo>
                      <a:lnTo>
                        <a:pt x="19178" y="12547"/>
                      </a:lnTo>
                      <a:cubicBezTo>
                        <a:pt x="20669" y="11220"/>
                        <a:pt x="21600" y="9358"/>
                        <a:pt x="21600" y="7290"/>
                      </a:cubicBezTo>
                    </a:path>
                  </a:pathLst>
                </a:custGeom>
                <a:gradFill>
                  <a:gsLst>
                    <a:gs pos="0">
                      <a:schemeClr val="accent5">
                        <a:lumMod val="67000"/>
                      </a:schemeClr>
                    </a:gs>
                    <a:gs pos="48000">
                      <a:schemeClr val="accent3"/>
                    </a:gs>
                    <a:gs pos="100000">
                      <a:schemeClr val="accent6"/>
                    </a:gs>
                  </a:gsLst>
                  <a:path path="circle">
                    <a:fillToRect l="100000" t="100000"/>
                  </a:path>
                </a:gradFill>
                <a:ln w="12700">
                  <a:miter lim="400000"/>
                </a:ln>
              </p:spPr>
              <p:txBody>
                <a:bodyPr lIns="19045" tIns="19045" rIns="19045" bIns="19045" anchor="ctr"/>
                <a:lstStyle/>
                <a:p>
                  <a:pPr marL="0" marR="0" lvl="0" indent="0" algn="l" defTabSz="228532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3000" cap="none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kumimoji="0" sz="15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uLnTx/>
                    <a:uFillTx/>
                    <a:latin typeface="Source Sans Pro Light" charset="0"/>
                    <a:ea typeface="Source Sans Pro Light" charset="0"/>
                    <a:cs typeface="Source Sans Pro Light" charset="0"/>
                    <a:sym typeface="Gill Sans"/>
                  </a:endParaRPr>
                </a:p>
              </p:txBody>
            </p:sp>
            <p:sp>
              <p:nvSpPr>
                <p:cNvPr id="83" name="Freeform 31"/>
                <p:cNvSpPr>
                  <a:spLocks/>
                </p:cNvSpPr>
                <p:nvPr/>
              </p:nvSpPr>
              <p:spPr bwMode="auto">
                <a:xfrm>
                  <a:off x="5132678" y="6035739"/>
                  <a:ext cx="283919" cy="197571"/>
                </a:xfrm>
                <a:custGeom>
                  <a:avLst/>
                  <a:gdLst>
                    <a:gd name="T0" fmla="*/ 2147483646 w 256"/>
                    <a:gd name="T1" fmla="*/ 2147483646 h 180"/>
                    <a:gd name="T2" fmla="*/ 2147483646 w 256"/>
                    <a:gd name="T3" fmla="*/ 2147483646 h 180"/>
                    <a:gd name="T4" fmla="*/ 2147483646 w 256"/>
                    <a:gd name="T5" fmla="*/ 2147483646 h 180"/>
                    <a:gd name="T6" fmla="*/ 2147483646 w 256"/>
                    <a:gd name="T7" fmla="*/ 2147483646 h 180"/>
                    <a:gd name="T8" fmla="*/ 2147483646 w 256"/>
                    <a:gd name="T9" fmla="*/ 2147483646 h 180"/>
                    <a:gd name="T10" fmla="*/ 2147483646 w 256"/>
                    <a:gd name="T11" fmla="*/ 2147483646 h 180"/>
                    <a:gd name="T12" fmla="*/ 2147483646 w 256"/>
                    <a:gd name="T13" fmla="*/ 2147483646 h 180"/>
                    <a:gd name="T14" fmla="*/ 2147483646 w 256"/>
                    <a:gd name="T15" fmla="*/ 2147483646 h 180"/>
                    <a:gd name="T16" fmla="*/ 2147483646 w 256"/>
                    <a:gd name="T17" fmla="*/ 2147483646 h 180"/>
                    <a:gd name="T18" fmla="*/ 2147483646 w 256"/>
                    <a:gd name="T19" fmla="*/ 2147483646 h 180"/>
                    <a:gd name="T20" fmla="*/ 2147483646 w 256"/>
                    <a:gd name="T21" fmla="*/ 2147483646 h 180"/>
                    <a:gd name="T22" fmla="*/ 2147483646 w 256"/>
                    <a:gd name="T23" fmla="*/ 2147483646 h 180"/>
                    <a:gd name="T24" fmla="*/ 2147483646 w 256"/>
                    <a:gd name="T25" fmla="*/ 2147483646 h 180"/>
                    <a:gd name="T26" fmla="*/ 0 w 256"/>
                    <a:gd name="T27" fmla="*/ 2147483646 h 180"/>
                    <a:gd name="T28" fmla="*/ 2147483646 w 256"/>
                    <a:gd name="T29" fmla="*/ 2147483646 h 180"/>
                    <a:gd name="T30" fmla="*/ 2147483646 w 256"/>
                    <a:gd name="T31" fmla="*/ 2147483646 h 180"/>
                    <a:gd name="T32" fmla="*/ 2147483646 w 256"/>
                    <a:gd name="T33" fmla="*/ 2147483646 h 180"/>
                    <a:gd name="T34" fmla="*/ 2147483646 w 256"/>
                    <a:gd name="T35" fmla="*/ 2147483646 h 180"/>
                    <a:gd name="T36" fmla="*/ 2147483646 w 256"/>
                    <a:gd name="T37" fmla="*/ 2147483646 h 180"/>
                    <a:gd name="T38" fmla="*/ 2147483646 w 256"/>
                    <a:gd name="T39" fmla="*/ 2147483646 h 180"/>
                    <a:gd name="T40" fmla="*/ 2147483646 w 256"/>
                    <a:gd name="T41" fmla="*/ 2147483646 h 180"/>
                    <a:gd name="T42" fmla="*/ 2147483646 w 256"/>
                    <a:gd name="T43" fmla="*/ 2147483646 h 180"/>
                    <a:gd name="T44" fmla="*/ 2147483646 w 256"/>
                    <a:gd name="T45" fmla="*/ 2147483646 h 180"/>
                    <a:gd name="T46" fmla="*/ 2147483646 w 256"/>
                    <a:gd name="T47" fmla="*/ 0 h 180"/>
                    <a:gd name="T48" fmla="*/ 2147483646 w 256"/>
                    <a:gd name="T49" fmla="*/ 2147483646 h 180"/>
                    <a:gd name="T50" fmla="*/ 2147483646 w 256"/>
                    <a:gd name="T51" fmla="*/ 2147483646 h 180"/>
                    <a:gd name="T52" fmla="*/ 2147483646 w 256"/>
                    <a:gd name="T53" fmla="*/ 2147483646 h 180"/>
                    <a:gd name="T54" fmla="*/ 2147483646 w 256"/>
                    <a:gd name="T55" fmla="*/ 2147483646 h 180"/>
                    <a:gd name="T56" fmla="*/ 2147483646 w 256"/>
                    <a:gd name="T57" fmla="*/ 2147483646 h 180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256" h="180">
                      <a:moveTo>
                        <a:pt x="225" y="77"/>
                      </a:moveTo>
                      <a:cubicBezTo>
                        <a:pt x="222" y="79"/>
                        <a:pt x="219" y="80"/>
                        <a:pt x="216" y="80"/>
                      </a:cubicBezTo>
                      <a:cubicBezTo>
                        <a:pt x="209" y="80"/>
                        <a:pt x="204" y="75"/>
                        <a:pt x="204" y="68"/>
                      </a:cubicBezTo>
                      <a:cubicBezTo>
                        <a:pt x="204" y="65"/>
                        <a:pt x="205" y="62"/>
                        <a:pt x="208" y="60"/>
                      </a:cubicBezTo>
                      <a:cubicBezTo>
                        <a:pt x="215" y="52"/>
                        <a:pt x="215" y="52"/>
                        <a:pt x="215" y="52"/>
                      </a:cubicBezTo>
                      <a:cubicBezTo>
                        <a:pt x="208" y="52"/>
                        <a:pt x="208" y="52"/>
                        <a:pt x="208" y="52"/>
                      </a:cubicBezTo>
                      <a:cubicBezTo>
                        <a:pt x="208" y="52"/>
                        <a:pt x="208" y="52"/>
                        <a:pt x="208" y="52"/>
                      </a:cubicBezTo>
                      <a:cubicBezTo>
                        <a:pt x="196" y="52"/>
                        <a:pt x="196" y="52"/>
                        <a:pt x="196" y="52"/>
                      </a:cubicBezTo>
                      <a:cubicBezTo>
                        <a:pt x="185" y="52"/>
                        <a:pt x="185" y="52"/>
                        <a:pt x="185" y="52"/>
                      </a:cubicBezTo>
                      <a:cubicBezTo>
                        <a:pt x="60" y="176"/>
                        <a:pt x="60" y="176"/>
                        <a:pt x="60" y="176"/>
                      </a:cubicBezTo>
                      <a:cubicBezTo>
                        <a:pt x="58" y="179"/>
                        <a:pt x="55" y="180"/>
                        <a:pt x="52" y="180"/>
                      </a:cubicBezTo>
                      <a:cubicBezTo>
                        <a:pt x="36" y="180"/>
                        <a:pt x="36" y="180"/>
                        <a:pt x="36" y="180"/>
                      </a:cubicBezTo>
                      <a:cubicBezTo>
                        <a:pt x="12" y="180"/>
                        <a:pt x="12" y="180"/>
                        <a:pt x="12" y="180"/>
                      </a:cubicBezTo>
                      <a:cubicBezTo>
                        <a:pt x="5" y="180"/>
                        <a:pt x="0" y="175"/>
                        <a:pt x="0" y="168"/>
                      </a:cubicBezTo>
                      <a:cubicBezTo>
                        <a:pt x="0" y="161"/>
                        <a:pt x="5" y="156"/>
                        <a:pt x="12" y="156"/>
                      </a:cubicBezTo>
                      <a:cubicBezTo>
                        <a:pt x="36" y="156"/>
                        <a:pt x="36" y="156"/>
                        <a:pt x="36" y="156"/>
                      </a:cubicBezTo>
                      <a:cubicBezTo>
                        <a:pt x="47" y="156"/>
                        <a:pt x="47" y="156"/>
                        <a:pt x="47" y="156"/>
                      </a:cubicBezTo>
                      <a:cubicBezTo>
                        <a:pt x="172" y="32"/>
                        <a:pt x="172" y="32"/>
                        <a:pt x="172" y="32"/>
                      </a:cubicBezTo>
                      <a:cubicBezTo>
                        <a:pt x="174" y="29"/>
                        <a:pt x="177" y="28"/>
                        <a:pt x="180" y="28"/>
                      </a:cubicBezTo>
                      <a:cubicBezTo>
                        <a:pt x="200" y="28"/>
                        <a:pt x="200" y="28"/>
                        <a:pt x="200" y="28"/>
                      </a:cubicBezTo>
                      <a:cubicBezTo>
                        <a:pt x="215" y="28"/>
                        <a:pt x="215" y="28"/>
                        <a:pt x="215" y="28"/>
                      </a:cubicBezTo>
                      <a:cubicBezTo>
                        <a:pt x="208" y="21"/>
                        <a:pt x="208" y="21"/>
                        <a:pt x="208" y="21"/>
                      </a:cubicBezTo>
                      <a:cubicBezTo>
                        <a:pt x="205" y="18"/>
                        <a:pt x="204" y="15"/>
                        <a:pt x="204" y="12"/>
                      </a:cubicBezTo>
                      <a:cubicBezTo>
                        <a:pt x="204" y="5"/>
                        <a:pt x="209" y="0"/>
                        <a:pt x="216" y="0"/>
                      </a:cubicBezTo>
                      <a:cubicBezTo>
                        <a:pt x="219" y="0"/>
                        <a:pt x="222" y="1"/>
                        <a:pt x="225" y="4"/>
                      </a:cubicBezTo>
                      <a:cubicBezTo>
                        <a:pt x="253" y="32"/>
                        <a:pt x="253" y="32"/>
                        <a:pt x="253" y="32"/>
                      </a:cubicBezTo>
                      <a:cubicBezTo>
                        <a:pt x="255" y="34"/>
                        <a:pt x="256" y="37"/>
                        <a:pt x="256" y="40"/>
                      </a:cubicBezTo>
                      <a:cubicBezTo>
                        <a:pt x="256" y="43"/>
                        <a:pt x="255" y="46"/>
                        <a:pt x="253" y="49"/>
                      </a:cubicBezTo>
                      <a:lnTo>
                        <a:pt x="225" y="77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h-T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</a:endParaRPr>
                </a:p>
              </p:txBody>
            </p:sp>
            <p:sp>
              <p:nvSpPr>
                <p:cNvPr id="87" name="Freeform: Shape 116">
                  <a:extLst>
                    <a:ext uri="{FF2B5EF4-FFF2-40B4-BE49-F238E27FC236}">
                      <a16:creationId xmlns:a16="http://schemas.microsoft.com/office/drawing/2014/main" id="{16DF905B-662B-4F98-A0B0-C26D1A8A015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188463" y="5996326"/>
                  <a:ext cx="271662" cy="217124"/>
                </a:xfrm>
                <a:custGeom>
                  <a:avLst/>
                  <a:gdLst>
                    <a:gd name="connsiteX0" fmla="*/ 3314700 w 4038600"/>
                    <a:gd name="connsiteY0" fmla="*/ 2705100 h 3227832"/>
                    <a:gd name="connsiteX1" fmla="*/ 2748534 w 4038600"/>
                    <a:gd name="connsiteY1" fmla="*/ 3075432 h 3227832"/>
                    <a:gd name="connsiteX2" fmla="*/ 3880866 w 4038600"/>
                    <a:gd name="connsiteY2" fmla="*/ 3075432 h 3227832"/>
                    <a:gd name="connsiteX3" fmla="*/ 3314700 w 4038600"/>
                    <a:gd name="connsiteY3" fmla="*/ 2705100 h 3227832"/>
                    <a:gd name="connsiteX4" fmla="*/ 723900 w 4038600"/>
                    <a:gd name="connsiteY4" fmla="*/ 2705100 h 3227832"/>
                    <a:gd name="connsiteX5" fmla="*/ 157734 w 4038600"/>
                    <a:gd name="connsiteY5" fmla="*/ 3075432 h 3227832"/>
                    <a:gd name="connsiteX6" fmla="*/ 1290066 w 4038600"/>
                    <a:gd name="connsiteY6" fmla="*/ 3075432 h 3227832"/>
                    <a:gd name="connsiteX7" fmla="*/ 723900 w 4038600"/>
                    <a:gd name="connsiteY7" fmla="*/ 2705100 h 3227832"/>
                    <a:gd name="connsiteX8" fmla="*/ 3314700 w 4038600"/>
                    <a:gd name="connsiteY8" fmla="*/ 2552700 h 3227832"/>
                    <a:gd name="connsiteX9" fmla="*/ 4038600 w 4038600"/>
                    <a:gd name="connsiteY9" fmla="*/ 3151632 h 3227832"/>
                    <a:gd name="connsiteX10" fmla="*/ 3962400 w 4038600"/>
                    <a:gd name="connsiteY10" fmla="*/ 3227832 h 3227832"/>
                    <a:gd name="connsiteX11" fmla="*/ 2667000 w 4038600"/>
                    <a:gd name="connsiteY11" fmla="*/ 3227832 h 3227832"/>
                    <a:gd name="connsiteX12" fmla="*/ 2590800 w 4038600"/>
                    <a:gd name="connsiteY12" fmla="*/ 3151632 h 3227832"/>
                    <a:gd name="connsiteX13" fmla="*/ 3314700 w 4038600"/>
                    <a:gd name="connsiteY13" fmla="*/ 2552700 h 3227832"/>
                    <a:gd name="connsiteX14" fmla="*/ 723900 w 4038600"/>
                    <a:gd name="connsiteY14" fmla="*/ 2552700 h 3227832"/>
                    <a:gd name="connsiteX15" fmla="*/ 1447800 w 4038600"/>
                    <a:gd name="connsiteY15" fmla="*/ 3151632 h 3227832"/>
                    <a:gd name="connsiteX16" fmla="*/ 1371600 w 4038600"/>
                    <a:gd name="connsiteY16" fmla="*/ 3227832 h 3227832"/>
                    <a:gd name="connsiteX17" fmla="*/ 76200 w 4038600"/>
                    <a:gd name="connsiteY17" fmla="*/ 3227832 h 3227832"/>
                    <a:gd name="connsiteX18" fmla="*/ 0 w 4038600"/>
                    <a:gd name="connsiteY18" fmla="*/ 3151632 h 3227832"/>
                    <a:gd name="connsiteX19" fmla="*/ 723900 w 4038600"/>
                    <a:gd name="connsiteY19" fmla="*/ 2552700 h 3227832"/>
                    <a:gd name="connsiteX20" fmla="*/ 3314700 w 4038600"/>
                    <a:gd name="connsiteY20" fmla="*/ 1905000 h 3227832"/>
                    <a:gd name="connsiteX21" fmla="*/ 3105150 w 4038600"/>
                    <a:gd name="connsiteY21" fmla="*/ 2114550 h 3227832"/>
                    <a:gd name="connsiteX22" fmla="*/ 3314700 w 4038600"/>
                    <a:gd name="connsiteY22" fmla="*/ 2324100 h 3227832"/>
                    <a:gd name="connsiteX23" fmla="*/ 3524250 w 4038600"/>
                    <a:gd name="connsiteY23" fmla="*/ 2114550 h 3227832"/>
                    <a:gd name="connsiteX24" fmla="*/ 3314700 w 4038600"/>
                    <a:gd name="connsiteY24" fmla="*/ 1905000 h 3227832"/>
                    <a:gd name="connsiteX25" fmla="*/ 723900 w 4038600"/>
                    <a:gd name="connsiteY25" fmla="*/ 1905000 h 3227832"/>
                    <a:gd name="connsiteX26" fmla="*/ 514350 w 4038600"/>
                    <a:gd name="connsiteY26" fmla="*/ 2114550 h 3227832"/>
                    <a:gd name="connsiteX27" fmla="*/ 723900 w 4038600"/>
                    <a:gd name="connsiteY27" fmla="*/ 2324100 h 3227832"/>
                    <a:gd name="connsiteX28" fmla="*/ 933450 w 4038600"/>
                    <a:gd name="connsiteY28" fmla="*/ 2114550 h 3227832"/>
                    <a:gd name="connsiteX29" fmla="*/ 723900 w 4038600"/>
                    <a:gd name="connsiteY29" fmla="*/ 1905000 h 3227832"/>
                    <a:gd name="connsiteX30" fmla="*/ 3314700 w 4038600"/>
                    <a:gd name="connsiteY30" fmla="*/ 1752600 h 3227832"/>
                    <a:gd name="connsiteX31" fmla="*/ 3676650 w 4038600"/>
                    <a:gd name="connsiteY31" fmla="*/ 2114550 h 3227832"/>
                    <a:gd name="connsiteX32" fmla="*/ 3314700 w 4038600"/>
                    <a:gd name="connsiteY32" fmla="*/ 2476500 h 3227832"/>
                    <a:gd name="connsiteX33" fmla="*/ 2952750 w 4038600"/>
                    <a:gd name="connsiteY33" fmla="*/ 2114550 h 3227832"/>
                    <a:gd name="connsiteX34" fmla="*/ 3314700 w 4038600"/>
                    <a:gd name="connsiteY34" fmla="*/ 1752600 h 3227832"/>
                    <a:gd name="connsiteX35" fmla="*/ 723900 w 4038600"/>
                    <a:gd name="connsiteY35" fmla="*/ 1752600 h 3227832"/>
                    <a:gd name="connsiteX36" fmla="*/ 1085850 w 4038600"/>
                    <a:gd name="connsiteY36" fmla="*/ 2114550 h 3227832"/>
                    <a:gd name="connsiteX37" fmla="*/ 723900 w 4038600"/>
                    <a:gd name="connsiteY37" fmla="*/ 2476500 h 3227832"/>
                    <a:gd name="connsiteX38" fmla="*/ 361950 w 4038600"/>
                    <a:gd name="connsiteY38" fmla="*/ 2114550 h 3227832"/>
                    <a:gd name="connsiteX39" fmla="*/ 723900 w 4038600"/>
                    <a:gd name="connsiteY39" fmla="*/ 1752600 h 3227832"/>
                    <a:gd name="connsiteX40" fmla="*/ 2019300 w 4038600"/>
                    <a:gd name="connsiteY40" fmla="*/ 1575816 h 3227832"/>
                    <a:gd name="connsiteX41" fmla="*/ 2095500 w 4038600"/>
                    <a:gd name="connsiteY41" fmla="*/ 1652016 h 3227832"/>
                    <a:gd name="connsiteX42" fmla="*/ 2095500 w 4038600"/>
                    <a:gd name="connsiteY42" fmla="*/ 2101596 h 3227832"/>
                    <a:gd name="connsiteX43" fmla="*/ 2413254 w 4038600"/>
                    <a:gd name="connsiteY43" fmla="*/ 2420874 h 3227832"/>
                    <a:gd name="connsiteX44" fmla="*/ 2413254 w 4038600"/>
                    <a:gd name="connsiteY44" fmla="*/ 2520001 h 3227832"/>
                    <a:gd name="connsiteX45" fmla="*/ 2305812 w 4038600"/>
                    <a:gd name="connsiteY45" fmla="*/ 2528316 h 3227832"/>
                    <a:gd name="connsiteX46" fmla="*/ 2019300 w 4038600"/>
                    <a:gd name="connsiteY46" fmla="*/ 2241042 h 3227832"/>
                    <a:gd name="connsiteX47" fmla="*/ 1732788 w 4038600"/>
                    <a:gd name="connsiteY47" fmla="*/ 2528316 h 3227832"/>
                    <a:gd name="connsiteX48" fmla="*/ 1624584 w 4038600"/>
                    <a:gd name="connsiteY48" fmla="*/ 2527554 h 3227832"/>
                    <a:gd name="connsiteX49" fmla="*/ 1625346 w 4038600"/>
                    <a:gd name="connsiteY49" fmla="*/ 2419350 h 3227832"/>
                    <a:gd name="connsiteX50" fmla="*/ 1943100 w 4038600"/>
                    <a:gd name="connsiteY50" fmla="*/ 2101596 h 3227832"/>
                    <a:gd name="connsiteX51" fmla="*/ 1943100 w 4038600"/>
                    <a:gd name="connsiteY51" fmla="*/ 1652016 h 3227832"/>
                    <a:gd name="connsiteX52" fmla="*/ 2019300 w 4038600"/>
                    <a:gd name="connsiteY52" fmla="*/ 1575816 h 3227832"/>
                    <a:gd name="connsiteX53" fmla="*/ 2019300 w 4038600"/>
                    <a:gd name="connsiteY53" fmla="*/ 952500 h 3227832"/>
                    <a:gd name="connsiteX54" fmla="*/ 1453134 w 4038600"/>
                    <a:gd name="connsiteY54" fmla="*/ 1322832 h 3227832"/>
                    <a:gd name="connsiteX55" fmla="*/ 2585466 w 4038600"/>
                    <a:gd name="connsiteY55" fmla="*/ 1322832 h 3227832"/>
                    <a:gd name="connsiteX56" fmla="*/ 2019300 w 4038600"/>
                    <a:gd name="connsiteY56" fmla="*/ 952500 h 3227832"/>
                    <a:gd name="connsiteX57" fmla="*/ 2019300 w 4038600"/>
                    <a:gd name="connsiteY57" fmla="*/ 800100 h 3227832"/>
                    <a:gd name="connsiteX58" fmla="*/ 2743200 w 4038600"/>
                    <a:gd name="connsiteY58" fmla="*/ 1399032 h 3227832"/>
                    <a:gd name="connsiteX59" fmla="*/ 2667000 w 4038600"/>
                    <a:gd name="connsiteY59" fmla="*/ 1475232 h 3227832"/>
                    <a:gd name="connsiteX60" fmla="*/ 1371600 w 4038600"/>
                    <a:gd name="connsiteY60" fmla="*/ 1475232 h 3227832"/>
                    <a:gd name="connsiteX61" fmla="*/ 1295400 w 4038600"/>
                    <a:gd name="connsiteY61" fmla="*/ 1399032 h 3227832"/>
                    <a:gd name="connsiteX62" fmla="*/ 2019300 w 4038600"/>
                    <a:gd name="connsiteY62" fmla="*/ 800100 h 3227832"/>
                    <a:gd name="connsiteX63" fmla="*/ 2019300 w 4038600"/>
                    <a:gd name="connsiteY63" fmla="*/ 152400 h 3227832"/>
                    <a:gd name="connsiteX64" fmla="*/ 1809750 w 4038600"/>
                    <a:gd name="connsiteY64" fmla="*/ 361950 h 3227832"/>
                    <a:gd name="connsiteX65" fmla="*/ 2019300 w 4038600"/>
                    <a:gd name="connsiteY65" fmla="*/ 571500 h 3227832"/>
                    <a:gd name="connsiteX66" fmla="*/ 2228850 w 4038600"/>
                    <a:gd name="connsiteY66" fmla="*/ 361950 h 3227832"/>
                    <a:gd name="connsiteX67" fmla="*/ 2019300 w 4038600"/>
                    <a:gd name="connsiteY67" fmla="*/ 152400 h 3227832"/>
                    <a:gd name="connsiteX68" fmla="*/ 2019300 w 4038600"/>
                    <a:gd name="connsiteY68" fmla="*/ 0 h 3227832"/>
                    <a:gd name="connsiteX69" fmla="*/ 2381250 w 4038600"/>
                    <a:gd name="connsiteY69" fmla="*/ 361950 h 3227832"/>
                    <a:gd name="connsiteX70" fmla="*/ 2019300 w 4038600"/>
                    <a:gd name="connsiteY70" fmla="*/ 723900 h 3227832"/>
                    <a:gd name="connsiteX71" fmla="*/ 1657350 w 4038600"/>
                    <a:gd name="connsiteY71" fmla="*/ 361950 h 3227832"/>
                    <a:gd name="connsiteX72" fmla="*/ 2019300 w 4038600"/>
                    <a:gd name="connsiteY72" fmla="*/ 0 h 32278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</a:cxnLst>
                  <a:rect l="l" t="t" r="r" b="b"/>
                  <a:pathLst>
                    <a:path w="4038600" h="3227832">
                      <a:moveTo>
                        <a:pt x="3314700" y="2705100"/>
                      </a:moveTo>
                      <a:cubicBezTo>
                        <a:pt x="3188970" y="2705100"/>
                        <a:pt x="2798826" y="2733294"/>
                        <a:pt x="2748534" y="3075432"/>
                      </a:cubicBezTo>
                      <a:lnTo>
                        <a:pt x="3880866" y="3075432"/>
                      </a:lnTo>
                      <a:cubicBezTo>
                        <a:pt x="3830574" y="2733294"/>
                        <a:pt x="3440430" y="2705100"/>
                        <a:pt x="3314700" y="2705100"/>
                      </a:cubicBezTo>
                      <a:close/>
                      <a:moveTo>
                        <a:pt x="723900" y="2705100"/>
                      </a:moveTo>
                      <a:cubicBezTo>
                        <a:pt x="598170" y="2705100"/>
                        <a:pt x="208026" y="2733294"/>
                        <a:pt x="157734" y="3075432"/>
                      </a:cubicBezTo>
                      <a:lnTo>
                        <a:pt x="1290066" y="3075432"/>
                      </a:lnTo>
                      <a:cubicBezTo>
                        <a:pt x="1239774" y="2733294"/>
                        <a:pt x="849630" y="2705100"/>
                        <a:pt x="723900" y="2705100"/>
                      </a:cubicBezTo>
                      <a:close/>
                      <a:moveTo>
                        <a:pt x="3314700" y="2552700"/>
                      </a:moveTo>
                      <a:cubicBezTo>
                        <a:pt x="3761232" y="2552700"/>
                        <a:pt x="4038600" y="2782062"/>
                        <a:pt x="4038600" y="3151632"/>
                      </a:cubicBezTo>
                      <a:cubicBezTo>
                        <a:pt x="4038600" y="3193713"/>
                        <a:pt x="4004481" y="3227832"/>
                        <a:pt x="3962400" y="3227832"/>
                      </a:cubicBezTo>
                      <a:lnTo>
                        <a:pt x="2667000" y="3227832"/>
                      </a:lnTo>
                      <a:cubicBezTo>
                        <a:pt x="2624918" y="3227832"/>
                        <a:pt x="2590800" y="3193713"/>
                        <a:pt x="2590800" y="3151632"/>
                      </a:cubicBezTo>
                      <a:cubicBezTo>
                        <a:pt x="2590800" y="2781300"/>
                        <a:pt x="2868168" y="2552700"/>
                        <a:pt x="3314700" y="2552700"/>
                      </a:cubicBezTo>
                      <a:close/>
                      <a:moveTo>
                        <a:pt x="723900" y="2552700"/>
                      </a:moveTo>
                      <a:cubicBezTo>
                        <a:pt x="1170432" y="2552700"/>
                        <a:pt x="1447800" y="2782062"/>
                        <a:pt x="1447800" y="3151632"/>
                      </a:cubicBezTo>
                      <a:cubicBezTo>
                        <a:pt x="1447800" y="3193713"/>
                        <a:pt x="1413681" y="3227832"/>
                        <a:pt x="1371600" y="3227832"/>
                      </a:cubicBezTo>
                      <a:lnTo>
                        <a:pt x="76200" y="3227832"/>
                      </a:lnTo>
                      <a:cubicBezTo>
                        <a:pt x="34118" y="3227832"/>
                        <a:pt x="0" y="3193713"/>
                        <a:pt x="0" y="3151632"/>
                      </a:cubicBezTo>
                      <a:cubicBezTo>
                        <a:pt x="0" y="2781300"/>
                        <a:pt x="277368" y="2552700"/>
                        <a:pt x="723900" y="2552700"/>
                      </a:cubicBezTo>
                      <a:close/>
                      <a:moveTo>
                        <a:pt x="3314700" y="1905000"/>
                      </a:moveTo>
                      <a:cubicBezTo>
                        <a:pt x="3198971" y="1905000"/>
                        <a:pt x="3105150" y="1998821"/>
                        <a:pt x="3105150" y="2114550"/>
                      </a:cubicBezTo>
                      <a:cubicBezTo>
                        <a:pt x="3105150" y="2230278"/>
                        <a:pt x="3198971" y="2324100"/>
                        <a:pt x="3314700" y="2324100"/>
                      </a:cubicBezTo>
                      <a:cubicBezTo>
                        <a:pt x="3430428" y="2324100"/>
                        <a:pt x="3524250" y="2230278"/>
                        <a:pt x="3524250" y="2114550"/>
                      </a:cubicBezTo>
                      <a:cubicBezTo>
                        <a:pt x="3524250" y="1998821"/>
                        <a:pt x="3430428" y="1905000"/>
                        <a:pt x="3314700" y="1905000"/>
                      </a:cubicBezTo>
                      <a:close/>
                      <a:moveTo>
                        <a:pt x="723900" y="1905000"/>
                      </a:moveTo>
                      <a:cubicBezTo>
                        <a:pt x="608171" y="1905000"/>
                        <a:pt x="514350" y="1998821"/>
                        <a:pt x="514350" y="2114550"/>
                      </a:cubicBezTo>
                      <a:cubicBezTo>
                        <a:pt x="514350" y="2230278"/>
                        <a:pt x="608171" y="2324100"/>
                        <a:pt x="723900" y="2324100"/>
                      </a:cubicBezTo>
                      <a:cubicBezTo>
                        <a:pt x="839629" y="2324100"/>
                        <a:pt x="933450" y="2230278"/>
                        <a:pt x="933450" y="2114550"/>
                      </a:cubicBezTo>
                      <a:cubicBezTo>
                        <a:pt x="933450" y="1998821"/>
                        <a:pt x="839629" y="1905000"/>
                        <a:pt x="723900" y="1905000"/>
                      </a:cubicBezTo>
                      <a:close/>
                      <a:moveTo>
                        <a:pt x="3314700" y="1752600"/>
                      </a:moveTo>
                      <a:cubicBezTo>
                        <a:pt x="3514601" y="1752600"/>
                        <a:pt x="3676650" y="1914649"/>
                        <a:pt x="3676650" y="2114550"/>
                      </a:cubicBezTo>
                      <a:cubicBezTo>
                        <a:pt x="3676650" y="2314451"/>
                        <a:pt x="3514601" y="2476500"/>
                        <a:pt x="3314700" y="2476500"/>
                      </a:cubicBezTo>
                      <a:cubicBezTo>
                        <a:pt x="3114970" y="2476081"/>
                        <a:pt x="2953169" y="2314279"/>
                        <a:pt x="2952750" y="2114550"/>
                      </a:cubicBezTo>
                      <a:cubicBezTo>
                        <a:pt x="2952750" y="1914649"/>
                        <a:pt x="3114799" y="1752600"/>
                        <a:pt x="3314700" y="1752600"/>
                      </a:cubicBezTo>
                      <a:close/>
                      <a:moveTo>
                        <a:pt x="723900" y="1752600"/>
                      </a:moveTo>
                      <a:cubicBezTo>
                        <a:pt x="923801" y="1752600"/>
                        <a:pt x="1085850" y="1914649"/>
                        <a:pt x="1085850" y="2114550"/>
                      </a:cubicBezTo>
                      <a:cubicBezTo>
                        <a:pt x="1085850" y="2314451"/>
                        <a:pt x="923801" y="2476500"/>
                        <a:pt x="723900" y="2476500"/>
                      </a:cubicBezTo>
                      <a:cubicBezTo>
                        <a:pt x="524170" y="2476081"/>
                        <a:pt x="362369" y="2314279"/>
                        <a:pt x="361950" y="2114550"/>
                      </a:cubicBezTo>
                      <a:cubicBezTo>
                        <a:pt x="361950" y="1914649"/>
                        <a:pt x="523999" y="1752600"/>
                        <a:pt x="723900" y="1752600"/>
                      </a:cubicBezTo>
                      <a:close/>
                      <a:moveTo>
                        <a:pt x="2019300" y="1575816"/>
                      </a:moveTo>
                      <a:cubicBezTo>
                        <a:pt x="2061381" y="1575816"/>
                        <a:pt x="2095500" y="1609934"/>
                        <a:pt x="2095500" y="1652016"/>
                      </a:cubicBezTo>
                      <a:lnTo>
                        <a:pt x="2095500" y="2101596"/>
                      </a:lnTo>
                      <a:lnTo>
                        <a:pt x="2413254" y="2420874"/>
                      </a:lnTo>
                      <a:cubicBezTo>
                        <a:pt x="2437685" y="2449401"/>
                        <a:pt x="2437685" y="2491473"/>
                        <a:pt x="2413254" y="2520001"/>
                      </a:cubicBezTo>
                      <a:cubicBezTo>
                        <a:pt x="2385879" y="2551966"/>
                        <a:pt x="2337778" y="2555691"/>
                        <a:pt x="2305812" y="2528316"/>
                      </a:cubicBezTo>
                      <a:lnTo>
                        <a:pt x="2019300" y="2241042"/>
                      </a:lnTo>
                      <a:lnTo>
                        <a:pt x="1732788" y="2528316"/>
                      </a:lnTo>
                      <a:cubicBezTo>
                        <a:pt x="1702698" y="2557986"/>
                        <a:pt x="1654254" y="2557643"/>
                        <a:pt x="1624584" y="2527554"/>
                      </a:cubicBezTo>
                      <a:cubicBezTo>
                        <a:pt x="1594913" y="2497464"/>
                        <a:pt x="1595256" y="2449020"/>
                        <a:pt x="1625346" y="2419350"/>
                      </a:cubicBezTo>
                      <a:lnTo>
                        <a:pt x="1943100" y="2101596"/>
                      </a:lnTo>
                      <a:lnTo>
                        <a:pt x="1943100" y="1652016"/>
                      </a:lnTo>
                      <a:cubicBezTo>
                        <a:pt x="1943100" y="1609934"/>
                        <a:pt x="1977218" y="1575816"/>
                        <a:pt x="2019300" y="1575816"/>
                      </a:cubicBezTo>
                      <a:close/>
                      <a:moveTo>
                        <a:pt x="2019300" y="952500"/>
                      </a:moveTo>
                      <a:cubicBezTo>
                        <a:pt x="1894332" y="952500"/>
                        <a:pt x="1503426" y="980694"/>
                        <a:pt x="1453134" y="1322832"/>
                      </a:cubicBezTo>
                      <a:lnTo>
                        <a:pt x="2585466" y="1322832"/>
                      </a:lnTo>
                      <a:cubicBezTo>
                        <a:pt x="2535174" y="980694"/>
                        <a:pt x="2144268" y="952500"/>
                        <a:pt x="2019300" y="952500"/>
                      </a:cubicBezTo>
                      <a:close/>
                      <a:moveTo>
                        <a:pt x="2019300" y="800100"/>
                      </a:moveTo>
                      <a:cubicBezTo>
                        <a:pt x="2465832" y="800100"/>
                        <a:pt x="2743200" y="1029462"/>
                        <a:pt x="2743200" y="1399032"/>
                      </a:cubicBezTo>
                      <a:cubicBezTo>
                        <a:pt x="2743200" y="1441113"/>
                        <a:pt x="2709081" y="1475232"/>
                        <a:pt x="2667000" y="1475232"/>
                      </a:cubicBezTo>
                      <a:lnTo>
                        <a:pt x="1371600" y="1475232"/>
                      </a:lnTo>
                      <a:cubicBezTo>
                        <a:pt x="1329518" y="1475232"/>
                        <a:pt x="1295400" y="1441113"/>
                        <a:pt x="1295400" y="1399032"/>
                      </a:cubicBezTo>
                      <a:cubicBezTo>
                        <a:pt x="1295400" y="1028700"/>
                        <a:pt x="1572768" y="800100"/>
                        <a:pt x="2019300" y="800100"/>
                      </a:cubicBezTo>
                      <a:close/>
                      <a:moveTo>
                        <a:pt x="2019300" y="152400"/>
                      </a:moveTo>
                      <a:cubicBezTo>
                        <a:pt x="1903571" y="152400"/>
                        <a:pt x="1809750" y="246221"/>
                        <a:pt x="1809750" y="361950"/>
                      </a:cubicBezTo>
                      <a:cubicBezTo>
                        <a:pt x="1809750" y="477678"/>
                        <a:pt x="1903571" y="571500"/>
                        <a:pt x="2019300" y="571500"/>
                      </a:cubicBezTo>
                      <a:cubicBezTo>
                        <a:pt x="2135028" y="571500"/>
                        <a:pt x="2228850" y="477678"/>
                        <a:pt x="2228850" y="361950"/>
                      </a:cubicBezTo>
                      <a:cubicBezTo>
                        <a:pt x="2228850" y="246221"/>
                        <a:pt x="2135028" y="152400"/>
                        <a:pt x="2019300" y="152400"/>
                      </a:cubicBezTo>
                      <a:close/>
                      <a:moveTo>
                        <a:pt x="2019300" y="0"/>
                      </a:moveTo>
                      <a:cubicBezTo>
                        <a:pt x="2219201" y="0"/>
                        <a:pt x="2381250" y="162049"/>
                        <a:pt x="2381250" y="361950"/>
                      </a:cubicBezTo>
                      <a:cubicBezTo>
                        <a:pt x="2381250" y="561851"/>
                        <a:pt x="2219201" y="723900"/>
                        <a:pt x="2019300" y="723900"/>
                      </a:cubicBezTo>
                      <a:cubicBezTo>
                        <a:pt x="1819570" y="723481"/>
                        <a:pt x="1657769" y="561679"/>
                        <a:pt x="1657350" y="361950"/>
                      </a:cubicBezTo>
                      <a:cubicBezTo>
                        <a:pt x="1657350" y="162049"/>
                        <a:pt x="1819399" y="0"/>
                        <a:pt x="2019300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solidFill>
                        <a:srgbClr val="0F6FC6">
                          <a:lumMod val="50000"/>
                        </a:srgbClr>
                      </a:solidFill>
                    </a:ln>
                    <a:solidFill>
                      <a:srgbClr val="0F6FC6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92" name="Freeform 82">
                <a:extLst>
                  <a:ext uri="{FF2B5EF4-FFF2-40B4-BE49-F238E27FC236}">
                    <a16:creationId xmlns:a16="http://schemas.microsoft.com/office/drawing/2014/main" id="{B9090666-EA90-6D4A-89F2-D802CBE1EE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6435" y="4987972"/>
                <a:ext cx="1325382" cy="1103898"/>
              </a:xfrm>
              <a:custGeom>
                <a:avLst/>
                <a:gdLst>
                  <a:gd name="T0" fmla="*/ 16 w 661"/>
                  <a:gd name="T1" fmla="*/ 511 h 573"/>
                  <a:gd name="T2" fmla="*/ 295 w 661"/>
                  <a:gd name="T3" fmla="*/ 28 h 573"/>
                  <a:gd name="T4" fmla="*/ 367 w 661"/>
                  <a:gd name="T5" fmla="*/ 28 h 573"/>
                  <a:gd name="T6" fmla="*/ 645 w 661"/>
                  <a:gd name="T7" fmla="*/ 511 h 573"/>
                  <a:gd name="T8" fmla="*/ 610 w 661"/>
                  <a:gd name="T9" fmla="*/ 573 h 573"/>
                  <a:gd name="T10" fmla="*/ 52 w 661"/>
                  <a:gd name="T11" fmla="*/ 573 h 573"/>
                  <a:gd name="T12" fmla="*/ 16 w 661"/>
                  <a:gd name="T13" fmla="*/ 511 h 5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1" h="573">
                    <a:moveTo>
                      <a:pt x="16" y="511"/>
                    </a:moveTo>
                    <a:cubicBezTo>
                      <a:pt x="295" y="28"/>
                      <a:pt x="295" y="28"/>
                      <a:pt x="295" y="28"/>
                    </a:cubicBezTo>
                    <a:cubicBezTo>
                      <a:pt x="311" y="0"/>
                      <a:pt x="351" y="0"/>
                      <a:pt x="367" y="28"/>
                    </a:cubicBezTo>
                    <a:cubicBezTo>
                      <a:pt x="645" y="511"/>
                      <a:pt x="645" y="511"/>
                      <a:pt x="645" y="511"/>
                    </a:cubicBezTo>
                    <a:cubicBezTo>
                      <a:pt x="661" y="538"/>
                      <a:pt x="642" y="573"/>
                      <a:pt x="610" y="573"/>
                    </a:cubicBezTo>
                    <a:cubicBezTo>
                      <a:pt x="52" y="573"/>
                      <a:pt x="52" y="573"/>
                      <a:pt x="52" y="573"/>
                    </a:cubicBezTo>
                    <a:cubicBezTo>
                      <a:pt x="20" y="573"/>
                      <a:pt x="0" y="538"/>
                      <a:pt x="16" y="511"/>
                    </a:cubicBezTo>
                    <a:close/>
                  </a:path>
                </a:pathLst>
              </a:custGeom>
              <a:solidFill>
                <a:schemeClr val="bg1"/>
              </a:solidFill>
              <a:ln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234883EF-A5F4-0349-A9E9-AE75F0FA6562}"/>
                </a:ext>
              </a:extLst>
            </p:cNvPr>
            <p:cNvSpPr txBox="1"/>
            <p:nvPr/>
          </p:nvSpPr>
          <p:spPr>
            <a:xfrm>
              <a:off x="4873483" y="5573886"/>
              <a:ext cx="1165098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F6FC6">
                      <a:lumMod val="75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  <a:sym typeface="Open Sans" charset="0"/>
                </a:rPr>
                <a:t>Specialist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F6FC6">
                      <a:lumMod val="75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  <a:sym typeface="Open Sans" charset="0"/>
                </a:rPr>
                <a:t>Teams </a:t>
              </a: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6FC6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</p:grpSp>
      <p:pic>
        <p:nvPicPr>
          <p:cNvPr id="1026" name="Picture 2" descr="File:SVG double arrow with marker-start and marker-end.svg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160" y="5859493"/>
            <a:ext cx="5427566" cy="998507"/>
          </a:xfrm>
          <a:prstGeom prst="rect">
            <a:avLst/>
          </a:prstGeom>
          <a:noFill/>
        </p:spPr>
      </p:pic>
      <p:pic>
        <p:nvPicPr>
          <p:cNvPr id="96" name="Picture 2" descr="File:SVG double arrow with marker-start and marker-end.svg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69073">
            <a:off x="3080882" y="3066431"/>
            <a:ext cx="5427566" cy="918475"/>
          </a:xfrm>
          <a:prstGeom prst="rect">
            <a:avLst/>
          </a:prstGeom>
          <a:noFill/>
        </p:spPr>
      </p:pic>
      <p:sp>
        <p:nvSpPr>
          <p:cNvPr id="97" name="TextBox 96">
            <a:extLst>
              <a:ext uri="{FF2B5EF4-FFF2-40B4-BE49-F238E27FC236}">
                <a16:creationId xmlns:a16="http://schemas.microsoft.com/office/drawing/2014/main" id="{234883EF-A5F4-0349-A9E9-AE75F0FA6562}"/>
              </a:ext>
            </a:extLst>
          </p:cNvPr>
          <p:cNvSpPr txBox="1"/>
          <p:nvPr/>
        </p:nvSpPr>
        <p:spPr>
          <a:xfrm>
            <a:off x="1352214" y="6447896"/>
            <a:ext cx="4890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F6FC6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Open Sans" charset="0"/>
              </a:rPr>
              <a:t>Safeguarding and MCA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0F6FC6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234883EF-A5F4-0349-A9E9-AE75F0FA6562}"/>
              </a:ext>
            </a:extLst>
          </p:cNvPr>
          <p:cNvSpPr txBox="1"/>
          <p:nvPr/>
        </p:nvSpPr>
        <p:spPr>
          <a:xfrm rot="3575714">
            <a:off x="3544908" y="3186245"/>
            <a:ext cx="4890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  <a:sym typeface="Open Sans" charset="0"/>
              </a:rPr>
              <a:t>Voluntary Sector and Partners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009DD9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8C8558D8-8E77-8C48-AE2D-8597EA99305F}"/>
              </a:ext>
            </a:extLst>
          </p:cNvPr>
          <p:cNvSpPr txBox="1"/>
          <p:nvPr/>
        </p:nvSpPr>
        <p:spPr>
          <a:xfrm>
            <a:off x="8117947" y="305460"/>
            <a:ext cx="3965897" cy="1862048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spAutoFit/>
          </a:bodyPr>
          <a:lstStyle/>
          <a:p>
            <a:pPr defTabSz="457200">
              <a:defRPr/>
            </a:pPr>
            <a:r>
              <a:rPr lang="en-GB" sz="1400" b="1">
                <a:latin typeface="Calibri Light" panose="020F0302020204030204"/>
              </a:rPr>
              <a:t>Prevention and Early Intervention – </a:t>
            </a:r>
            <a:r>
              <a:rPr lang="en-GB" sz="1100" b="1">
                <a:latin typeface="Calibri Light" panose="020F0302020204030204"/>
              </a:rPr>
              <a:t>inc Bright Lives</a:t>
            </a:r>
            <a:endParaRPr lang="en-GB" sz="1100">
              <a:latin typeface="Calibri Light" panose="020F0302020204030204"/>
            </a:endParaRPr>
          </a:p>
          <a:p>
            <a:pPr defTabSz="457200"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Work proactively to build on residents</a:t>
            </a:r>
            <a:r>
              <a:rPr lang="en-GB" sz="1200">
                <a:latin typeface="Calibri Light" panose="020F0302020204030204"/>
              </a:rPr>
              <a:t>'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skills, resilience and capacity to make positive and sustainable changes in the community.</a:t>
            </a:r>
            <a:r>
              <a:rPr lang="en-GB" sz="1200">
                <a:latin typeface="Calibri Light" panose="020F0302020204030204"/>
              </a:rPr>
              <a:t> </a:t>
            </a:r>
            <a:endParaRPr lang="en-GB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 Light" panose="020F0302020204030204"/>
              <a:cs typeface="Calibri Light"/>
            </a:endParaRPr>
          </a:p>
          <a:p>
            <a:pPr marL="171450" indent="-171450" defTabSz="457200">
              <a:buFontTx/>
              <a:buChar char="-"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Online Offer</a:t>
            </a:r>
            <a:r>
              <a:rPr lang="en-GB" sz="1100">
                <a:latin typeface="Calibri Light" panose="020F0302020204030204"/>
              </a:rPr>
              <a:t> 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 Light" panose="020F0302020204030204"/>
                <a:ea typeface="+mn-ea"/>
                <a:cs typeface="Calibri"/>
              </a:rPr>
              <a:t>Helpline Offer</a:t>
            </a:r>
            <a:r>
              <a:rPr lang="en-GB" sz="1100">
                <a:latin typeface="Calibri Light" panose="020F0302020204030204"/>
                <a:cs typeface="Calibri"/>
              </a:rPr>
              <a:t> </a:t>
            </a:r>
            <a:endParaRPr lang="en-GB" sz="11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 Light" panose="020F0302020204030204"/>
              <a:cs typeface="Calibri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 Light" panose="020F0302020204030204"/>
                <a:ea typeface="+mn-ea"/>
                <a:cs typeface="Calibri"/>
              </a:rPr>
              <a:t>Community Offer</a:t>
            </a:r>
            <a:endParaRPr lang="en-US" sz="11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 Light" panose="020F0302020204030204"/>
              <a:cs typeface="Calibri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 Light" panose="020F0302020204030204"/>
                <a:ea typeface="+mn-ea"/>
                <a:cs typeface="Calibri"/>
              </a:rPr>
              <a:t>Connecting Offer</a:t>
            </a:r>
            <a:endParaRPr lang="en-US" sz="11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 Light" panose="020F0302020204030204"/>
              <a:cs typeface="Calibri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 Light" panose="020F0302020204030204"/>
                <a:ea typeface="+mn-ea"/>
                <a:cs typeface="Calibri"/>
              </a:rPr>
              <a:t>Coaching Offer</a:t>
            </a:r>
            <a:endParaRPr lang="en-US" sz="11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 Light" panose="020F0302020204030204"/>
              <a:cs typeface="Calibri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8C8558D8-8E77-8C48-AE2D-8597EA99305F}"/>
              </a:ext>
            </a:extLst>
          </p:cNvPr>
          <p:cNvSpPr txBox="1"/>
          <p:nvPr/>
        </p:nvSpPr>
        <p:spPr>
          <a:xfrm>
            <a:off x="8079707" y="2077766"/>
            <a:ext cx="4004138" cy="1846659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Problem Solving at the first point of contact – up to 6wks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Highly skilled staff utilising a </a:t>
            </a:r>
            <a:r>
              <a:rPr lang="en-GB" sz="1200">
                <a:latin typeface="Calibri Light" panose="020F0302020204030204"/>
              </a:rPr>
              <a:t>strengths-based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approach to ensure a proportionate response to the presenting need. 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 Light" panose="020F0302020204030204"/>
              <a:ea typeface="+mn-ea"/>
              <a:cs typeface="Calibri Light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Advice and guidance</a:t>
            </a:r>
            <a:endParaRPr lang="en-GB" sz="11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 Light" panose="020F0302020204030204"/>
              <a:cs typeface="Calibri Light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Signposting</a:t>
            </a:r>
            <a:endParaRPr lang="en-GB" sz="11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 Light" panose="020F0302020204030204"/>
              <a:cs typeface="Calibri Light"/>
            </a:endParaRPr>
          </a:p>
          <a:p>
            <a:pPr marL="285750" indent="-285750" defTabSz="457200">
              <a:buFontTx/>
              <a:buChar char="-"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Initial assessment/identifying support to maximise independence</a:t>
            </a:r>
            <a:r>
              <a:rPr lang="en-GB" sz="1100">
                <a:latin typeface="Calibri Light" panose="020F0302020204030204"/>
              </a:rPr>
              <a:t> 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Onwards referrals</a:t>
            </a:r>
            <a:endParaRPr lang="en-GB" sz="11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 Light" panose="020F0302020204030204"/>
              <a:cs typeface="Calibri Light"/>
            </a:endParaRPr>
          </a:p>
          <a:p>
            <a:pPr marL="285750" indent="-285750" defTabSz="457200">
              <a:buFontTx/>
              <a:buChar char="-"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Safeguarding/Response to Merlin reports</a:t>
            </a:r>
            <a:r>
              <a:rPr lang="en-GB" sz="1100">
                <a:latin typeface="Calibri Light" panose="020F0302020204030204"/>
              </a:rPr>
              <a:t> </a:t>
            </a:r>
            <a:endParaRPr lang="en-GB" sz="11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 Light" panose="020F0302020204030204"/>
              <a:cs typeface="Calibri Light"/>
            </a:endParaRPr>
          </a:p>
          <a:p>
            <a:pPr marL="285750" indent="-285750" defTabSz="457200">
              <a:buFontTx/>
              <a:buChar char="-"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Legal action/liaison</a:t>
            </a:r>
            <a:r>
              <a:rPr lang="en-GB" sz="1100">
                <a:latin typeface="Calibri Light" panose="020F0302020204030204"/>
              </a:rPr>
              <a:t>     </a:t>
            </a:r>
            <a:endParaRPr lang="en-GB" sz="11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 Light" panose="020F0302020204030204"/>
              <a:cs typeface="Calibri Light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8C8558D8-8E77-8C48-AE2D-8597EA99305F}"/>
              </a:ext>
            </a:extLst>
          </p:cNvPr>
          <p:cNvSpPr txBox="1"/>
          <p:nvPr/>
        </p:nvSpPr>
        <p:spPr>
          <a:xfrm>
            <a:off x="8095004" y="3975842"/>
            <a:ext cx="3988840" cy="1231106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Outcome focused short term intervention – up to 6 </a:t>
            </a:r>
            <a:r>
              <a:rPr kumimoji="0" lang="en-GB" sz="1400" b="1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wks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 joint focus on maintaining or improving independence by initiating short term creative interventions 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Establishing or initiating referrals to preventative interventions  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Unplanned reviews/amend offer appropriately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8C8558D8-8E77-8C48-AE2D-8597EA99305F}"/>
              </a:ext>
            </a:extLst>
          </p:cNvPr>
          <p:cNvSpPr txBox="1"/>
          <p:nvPr/>
        </p:nvSpPr>
        <p:spPr>
          <a:xfrm>
            <a:off x="8117948" y="5237238"/>
            <a:ext cx="3965896" cy="1384995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Tahoma"/>
                <a:cs typeface="Tahoma"/>
              </a:rPr>
              <a:t>Responding to complex needs – up to 6 month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Tahoma" panose="020B0604030504040204" pitchFamily="34" charset="0"/>
                <a:cs typeface="Tahoma" panose="020B0604030504040204" pitchFamily="34" charset="0"/>
              </a:rPr>
              <a:t>Holistically managing complex situations, to achieve sustainable best outcomes for the resident 	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Tahoma" panose="020B0604030504040204" pitchFamily="34" charset="0"/>
                <a:cs typeface="Tahoma" panose="020B0604030504040204" pitchFamily="34" charset="0"/>
              </a:rPr>
              <a:t>Assessment/Reviews/Development of support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Tahoma" panose="020B0604030504040204" pitchFamily="34" charset="0"/>
                <a:cs typeface="Tahoma" panose="020B0604030504040204" pitchFamily="34" charset="0"/>
              </a:rPr>
              <a:t>Safeguarding/LPS/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Tahoma" panose="020B0604030504040204" pitchFamily="34" charset="0"/>
                <a:cs typeface="Tahoma" panose="020B0604030504040204" pitchFamily="34" charset="0"/>
              </a:rPr>
              <a:t>DoLS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Tahoma"/>
                <a:cs typeface="Tahoma"/>
              </a:rPr>
              <a:t>Court work/Legal Liaisons 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0286" y="666707"/>
            <a:ext cx="3431386" cy="116955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Proactively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taking all opportunities to </a:t>
            </a: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build on </a:t>
            </a:r>
            <a:r>
              <a:rPr lang="en-GB" sz="1400" b="1">
                <a:solidFill>
                  <a:schemeClr val="accent1"/>
                </a:solidFill>
                <a:latin typeface="Calibri" panose="020F0502020204030204"/>
              </a:rPr>
              <a:t>people's</a:t>
            </a: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strengths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maximise their independence 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</a:t>
            </a: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connecting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them with their </a:t>
            </a: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community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ensuring equality and fairness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throughout. </a:t>
            </a:r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2B66C75B-3C27-4034-8450-AF18FD7B1A7A}"/>
              </a:ext>
            </a:extLst>
          </p:cNvPr>
          <p:cNvSpPr txBox="1">
            <a:spLocks/>
          </p:cNvSpPr>
          <p:nvPr/>
        </p:nvSpPr>
        <p:spPr bwMode="auto">
          <a:xfrm>
            <a:off x="211984" y="-67072"/>
            <a:ext cx="8598061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D6826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D6826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D6826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D6826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D6826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D6826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D6826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D6826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GB" kern="0" dirty="0">
                <a:latin typeface="Calibri Light"/>
                <a:cs typeface="Calibri Light"/>
              </a:rPr>
              <a:t>ASC</a:t>
            </a:r>
            <a:r>
              <a:rPr lang="en-GB" kern="0" dirty="0">
                <a:latin typeface="Calibri"/>
                <a:cs typeface="Calibri"/>
              </a:rPr>
              <a:t> </a:t>
            </a:r>
            <a:r>
              <a:rPr lang="en-GB" kern="0" dirty="0">
                <a:latin typeface="Calibri Light"/>
                <a:cs typeface="Calibri Light"/>
              </a:rPr>
              <a:t>Operating Model 2022 </a:t>
            </a:r>
            <a:r>
              <a:rPr lang="en-GB" kern="0" dirty="0">
                <a:latin typeface="Calibri"/>
                <a:cs typeface="Calibri"/>
              </a:rPr>
              <a:t> </a:t>
            </a:r>
            <a:endParaRPr lang="en-GB" kern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65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5A6C831ABA97429B5D91DD1AEEFF8F" ma:contentTypeVersion="13" ma:contentTypeDescription="Create a new document." ma:contentTypeScope="" ma:versionID="18cbe0ff7791cb0429d3a1f416998566">
  <xsd:schema xmlns:xsd="http://www.w3.org/2001/XMLSchema" xmlns:xs="http://www.w3.org/2001/XMLSchema" xmlns:p="http://schemas.microsoft.com/office/2006/metadata/properties" xmlns:ns2="af8fb7e5-f363-499a-ab4c-b945bf2da975" xmlns:ns3="6a5af7f5-953b-45dd-9952-4bebd66119ba" targetNamespace="http://schemas.microsoft.com/office/2006/metadata/properties" ma:root="true" ma:fieldsID="8d951b8de8f7772c5ccd49db8961fe28" ns2:_="" ns3:_="">
    <xsd:import namespace="af8fb7e5-f363-499a-ab4c-b945bf2da975"/>
    <xsd:import namespace="6a5af7f5-953b-45dd-9952-4bebd66119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8fb7e5-f363-499a-ab4c-b945bf2da9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5af7f5-953b-45dd-9952-4bebd66119b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ED90D80-ADE9-4344-83B8-EE9BEFD38672}"/>
</file>

<file path=customXml/itemProps2.xml><?xml version="1.0" encoding="utf-8"?>
<ds:datastoreItem xmlns:ds="http://schemas.openxmlformats.org/officeDocument/2006/customXml" ds:itemID="{745A5C21-D241-4B9E-9634-EA5E9AB1172D}">
  <ds:schemaRefs>
    <ds:schemaRef ds:uri="http://schemas.openxmlformats.org/package/2006/metadata/core-properties"/>
    <ds:schemaRef ds:uri="dceceef3-a0be-4398-b62d-3237d42be577"/>
    <ds:schemaRef ds:uri="f333aafe-dc4c-47b6-b217-c901d72231a8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dcmitype/"/>
    <ds:schemaRef ds:uri="http://purl.org/dc/terms/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C3EFEA9-F9F8-4BCD-8AA4-2FA62AED117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619</Words>
  <Application>Microsoft Office PowerPoint</Application>
  <PresentationFormat>Widescreen</PresentationFormat>
  <Paragraphs>67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Calibri</vt:lpstr>
      <vt:lpstr>Calibri Light</vt:lpstr>
      <vt:lpstr>Open Sans</vt:lpstr>
      <vt:lpstr>Roboto</vt:lpstr>
      <vt:lpstr>Source Sans Pro Light</vt:lpstr>
      <vt:lpstr>Tahoma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London Borough of Islington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James, Gillian</dc:creator>
  <cp:lastModifiedBy>Charlton Brown</cp:lastModifiedBy>
  <cp:revision>21</cp:revision>
  <dcterms:created xsi:type="dcterms:W3CDTF">2021-11-02T22:12:52Z</dcterms:created>
  <dcterms:modified xsi:type="dcterms:W3CDTF">2022-02-10T15:22:25Z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0x010100725A6C831ABA97429B5D91DD1AEEFF8F</vt:lpwstr>
  </property>
</Properties>
</file>