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59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0" autoAdjust="0"/>
    <p:restoredTop sz="94660"/>
  </p:normalViewPr>
  <p:slideViewPr>
    <p:cSldViewPr snapToGrid="0">
      <p:cViewPr varScale="1">
        <p:scale>
          <a:sx n="82" d="100"/>
          <a:sy n="82" d="100"/>
        </p:scale>
        <p:origin x="49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17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customXml" Target="../customXml/item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C8F24-5BAD-45D3-83D7-E0523268E5BA}" type="datetimeFigureOut">
              <a:rPr lang="en-GB" smtClean="0"/>
              <a:t>10/02/2022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A0CAD-2CB3-48E0-8E96-320BAA46EB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20066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C8F24-5BAD-45D3-83D7-E0523268E5BA}" type="datetimeFigureOut">
              <a:rPr lang="en-GB" smtClean="0"/>
              <a:t>10/02/2022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A0CAD-2CB3-48E0-8E96-320BAA46EB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07685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C8F24-5BAD-45D3-83D7-E0523268E5BA}" type="datetimeFigureOut">
              <a:rPr lang="en-GB" smtClean="0"/>
              <a:t>10/02/2022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A0CAD-2CB3-48E0-8E96-320BAA46EB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97831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C8F24-5BAD-45D3-83D7-E0523268E5BA}" type="datetimeFigureOut">
              <a:rPr lang="en-GB" smtClean="0"/>
              <a:t>10/02/2022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A0CAD-2CB3-48E0-8E96-320BAA46EB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26808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C8F24-5BAD-45D3-83D7-E0523268E5BA}" type="datetimeFigureOut">
              <a:rPr lang="en-GB" smtClean="0"/>
              <a:t>10/02/2022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A0CAD-2CB3-48E0-8E96-320BAA46EB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44015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C8F24-5BAD-45D3-83D7-E0523268E5BA}" type="datetimeFigureOut">
              <a:rPr lang="en-GB" smtClean="0"/>
              <a:t>10/02/2022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A0CAD-2CB3-48E0-8E96-320BAA46EB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51585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C8F24-5BAD-45D3-83D7-E0523268E5BA}" type="datetimeFigureOut">
              <a:rPr lang="en-GB" smtClean="0"/>
              <a:t>10/02/2022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A0CAD-2CB3-48E0-8E96-320BAA46EB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39641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C8F24-5BAD-45D3-83D7-E0523268E5BA}" type="datetimeFigureOut">
              <a:rPr lang="en-GB" smtClean="0"/>
              <a:t>10/02/2022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A0CAD-2CB3-48E0-8E96-320BAA46EB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12316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C8F24-5BAD-45D3-83D7-E0523268E5BA}" type="datetimeFigureOut">
              <a:rPr lang="en-GB" smtClean="0"/>
              <a:t>10/02/2022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A0CAD-2CB3-48E0-8E96-320BAA46EB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53744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C8F24-5BAD-45D3-83D7-E0523268E5BA}" type="datetimeFigureOut">
              <a:rPr lang="en-GB" smtClean="0"/>
              <a:t>10/02/2022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A0CAD-2CB3-48E0-8E96-320BAA46EB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45691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C8F24-5BAD-45D3-83D7-E0523268E5BA}" type="datetimeFigureOut">
              <a:rPr lang="en-GB" smtClean="0"/>
              <a:t>10/02/2022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A0CAD-2CB3-48E0-8E96-320BAA46EB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32796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ontent slide - single / sing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10"/>
          </p:nvPr>
        </p:nvSpPr>
        <p:spPr>
          <a:xfrm>
            <a:off x="431800" y="947855"/>
            <a:ext cx="11328400" cy="473448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charset="0"/>
              <a:buNone/>
              <a:tabLst/>
              <a:defRPr lang="en-US" sz="13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5000" indent="-135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tabLst/>
              <a:defRPr sz="1300"/>
            </a:lvl2pPr>
            <a:lvl3pPr marL="270000" indent="-135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tabLst>
                <a:tab pos="159544" algn="l"/>
              </a:tabLst>
              <a:defRPr sz="1300"/>
            </a:lvl3pPr>
            <a:lvl4pPr marL="405000" indent="-135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defRPr sz="1150"/>
            </a:lvl4pPr>
            <a:lvl5pPr marL="540000" indent="-135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defRPr sz="115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itle 1"/>
          <p:cNvSpPr>
            <a:spLocks noGrp="1"/>
          </p:cNvSpPr>
          <p:nvPr>
            <p:ph type="ctrTitle" hasCustomPrompt="1"/>
          </p:nvPr>
        </p:nvSpPr>
        <p:spPr>
          <a:xfrm>
            <a:off x="432000" y="320171"/>
            <a:ext cx="8590701" cy="27776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algn="l">
              <a:lnSpc>
                <a:spcPct val="95000"/>
              </a:lnSpc>
              <a:defRPr sz="1900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headline on one line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EF1427E-F3C0-3F43-96B5-C7D366D81140}"/>
              </a:ext>
            </a:extLst>
          </p:cNvPr>
          <p:cNvPicPr>
            <a:picLocks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7213" y="320171"/>
            <a:ext cx="2062788" cy="25704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D2A5D44-CFAA-1745-94C0-C7EED6756264}"/>
              </a:ext>
            </a:extLst>
          </p:cNvPr>
          <p:cNvPicPr>
            <a:picLocks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82538"/>
            <a:ext cx="12210383" cy="775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1090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ontent slide -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ctrTitle" hasCustomPrompt="1"/>
          </p:nvPr>
        </p:nvSpPr>
        <p:spPr>
          <a:xfrm>
            <a:off x="431999" y="320171"/>
            <a:ext cx="8590701" cy="27776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algn="l">
              <a:lnSpc>
                <a:spcPct val="95000"/>
              </a:lnSpc>
              <a:defRPr sz="1900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headline here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CA30F21-F345-6B4E-97FB-1268646684FB}"/>
              </a:ext>
            </a:extLst>
          </p:cNvPr>
          <p:cNvPicPr>
            <a:picLocks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7213" y="320171"/>
            <a:ext cx="2062788" cy="25704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91873BA-C195-6B41-9B38-16CA1F47B63C}"/>
              </a:ext>
            </a:extLst>
          </p:cNvPr>
          <p:cNvPicPr>
            <a:picLocks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82538"/>
            <a:ext cx="12210383" cy="775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90614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4C8F24-5BAD-45D3-83D7-E0523268E5BA}" type="datetimeFigureOut">
              <a:rPr lang="en-GB" smtClean="0"/>
              <a:t>10/02/2022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7A0CAD-2CB3-48E0-8E96-320BAA46EB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53728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err="1"/>
              <a:t>Covid</a:t>
            </a:r>
            <a:r>
              <a:rPr lang="en-GB" dirty="0"/>
              <a:t> Update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8 Feb 2022</a:t>
            </a:r>
          </a:p>
        </p:txBody>
      </p:sp>
    </p:spTree>
    <p:extLst>
      <p:ext uri="{BB962C8B-B14F-4D97-AF65-F5344CB8AC3E}">
        <p14:creationId xmlns:p14="http://schemas.microsoft.com/office/powerpoint/2010/main" val="1237903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Confirmed PCR positive </a:t>
            </a:r>
            <a:r>
              <a:rPr lang="en-GB" dirty="0" err="1"/>
              <a:t>Covid</a:t>
            </a:r>
            <a:r>
              <a:rPr lang="en-GB" dirty="0"/>
              <a:t> infections – since March 2020</a:t>
            </a: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98120" y="2238473"/>
            <a:ext cx="11689080" cy="3487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21860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720" y="967105"/>
            <a:ext cx="5920740" cy="1325563"/>
          </a:xfrm>
        </p:spPr>
        <p:txBody>
          <a:bodyPr>
            <a:normAutofit/>
          </a:bodyPr>
          <a:lstStyle/>
          <a:p>
            <a:r>
              <a:rPr lang="en-GB" sz="2800" dirty="0"/>
              <a:t>Confirmed PCR positive </a:t>
            </a:r>
            <a:r>
              <a:rPr lang="en-GB" sz="2800" dirty="0" err="1"/>
              <a:t>Covid</a:t>
            </a:r>
            <a:r>
              <a:rPr lang="en-GB" sz="2800" dirty="0"/>
              <a:t> infections – latest three months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10629" y="2994660"/>
            <a:ext cx="6782227" cy="2057400"/>
          </a:xfrm>
          <a:prstGeom prst="rect">
            <a:avLst/>
          </a:prstGeo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35140" y="1226820"/>
            <a:ext cx="5181600" cy="5425439"/>
          </a:xfrm>
        </p:spPr>
        <p:txBody>
          <a:bodyPr>
            <a:normAutofit fontScale="85000" lnSpcReduction="20000"/>
          </a:bodyPr>
          <a:lstStyle/>
          <a:p>
            <a:r>
              <a:rPr lang="en-GB" dirty="0"/>
              <a:t>The number of people in NC London hospitals with </a:t>
            </a:r>
            <a:r>
              <a:rPr lang="en-GB" dirty="0" err="1"/>
              <a:t>Covid</a:t>
            </a:r>
            <a:r>
              <a:rPr lang="en-GB" dirty="0"/>
              <a:t> has steadily decreased since the peak seen at the start of the New Year.  There were just over 380 people in hospital beds with </a:t>
            </a:r>
            <a:r>
              <a:rPr lang="en-GB" dirty="0" err="1"/>
              <a:t>Covid</a:t>
            </a:r>
            <a:r>
              <a:rPr lang="en-GB" dirty="0"/>
              <a:t> at the start of this week – just over 40% with a primary diagnosis of </a:t>
            </a:r>
            <a:r>
              <a:rPr lang="en-GB" dirty="0" err="1"/>
              <a:t>Covid</a:t>
            </a:r>
            <a:r>
              <a:rPr lang="en-GB" dirty="0"/>
              <a:t>.</a:t>
            </a:r>
          </a:p>
          <a:p>
            <a:r>
              <a:rPr lang="en-GB" dirty="0"/>
              <a:t>During this Omicron wave, the trend in deaths has not changed since the early autumn when Delta infections were dominant - averaging 1-2 deaths per week.  In the most recent week, there were two deaths of people within 28 days of a confirmed </a:t>
            </a:r>
            <a:r>
              <a:rPr lang="en-GB" dirty="0" err="1"/>
              <a:t>Covid</a:t>
            </a:r>
            <a:r>
              <a:rPr lang="en-GB" dirty="0"/>
              <a:t> infection, bringing the cumulative number of people who have died with </a:t>
            </a:r>
            <a:r>
              <a:rPr lang="en-GB" dirty="0" err="1"/>
              <a:t>Covid</a:t>
            </a:r>
            <a:r>
              <a:rPr lang="en-GB" dirty="0"/>
              <a:t> in Islington to  413.</a:t>
            </a:r>
          </a:p>
        </p:txBody>
      </p:sp>
    </p:spTree>
    <p:extLst>
      <p:ext uri="{BB962C8B-B14F-4D97-AF65-F5344CB8AC3E}">
        <p14:creationId xmlns:p14="http://schemas.microsoft.com/office/powerpoint/2010/main" val="17137028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432000" y="320171"/>
            <a:ext cx="8590701" cy="555537"/>
          </a:xfrm>
        </p:spPr>
        <p:txBody>
          <a:bodyPr/>
          <a:lstStyle/>
          <a:p>
            <a:r>
              <a:rPr lang="en-GB" dirty="0"/>
              <a:t>66.70% of Islington residents aged 18+ have received one dose of the COVID-19 Vaccine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000" y="1056799"/>
            <a:ext cx="10790855" cy="4709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92353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1999" y="320171"/>
            <a:ext cx="8590701" cy="555537"/>
          </a:xfrm>
        </p:spPr>
        <p:txBody>
          <a:bodyPr/>
          <a:lstStyle/>
          <a:p>
            <a:r>
              <a:rPr lang="en-GB" dirty="0"/>
              <a:t>69.5% of residents who have received two doses of a COVID-19 vaccine who have also received a booster.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999" y="977865"/>
            <a:ext cx="10874682" cy="5006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58345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0807" y="6422705"/>
            <a:ext cx="7393423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50" dirty="0"/>
              <a:t>Source: PHE COVID19 Situational Awareness portal 5</a:t>
            </a:r>
            <a:r>
              <a:rPr lang="en-GB" sz="1350" baseline="30000" dirty="0"/>
              <a:t>th</a:t>
            </a:r>
            <a:r>
              <a:rPr lang="en-GB" sz="1350" dirty="0"/>
              <a:t> of February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419" y="231618"/>
            <a:ext cx="10082134" cy="5715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88870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6760" y="212726"/>
            <a:ext cx="10515600" cy="538480"/>
          </a:xfrm>
        </p:spPr>
        <p:txBody>
          <a:bodyPr>
            <a:normAutofit fontScale="90000"/>
          </a:bodyPr>
          <a:lstStyle/>
          <a:p>
            <a:r>
              <a:rPr lang="en-GB" dirty="0"/>
              <a:t>Vaccination trends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82995" y="3055620"/>
            <a:ext cx="11741365" cy="3529398"/>
          </a:xfrm>
          <a:prstGeom prst="rect">
            <a:avLst/>
          </a:prstGeo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1516" y="861061"/>
            <a:ext cx="11654263" cy="1569720"/>
          </a:xfrm>
        </p:spPr>
        <p:txBody>
          <a:bodyPr>
            <a:normAutofit fontScale="85000" lnSpcReduction="20000"/>
          </a:bodyPr>
          <a:lstStyle/>
          <a:p>
            <a:r>
              <a:rPr lang="en-GB" dirty="0"/>
              <a:t>425k </a:t>
            </a:r>
            <a:r>
              <a:rPr lang="en-GB" dirty="0" err="1"/>
              <a:t>Covid</a:t>
            </a:r>
            <a:r>
              <a:rPr lang="en-GB" dirty="0"/>
              <a:t> vaccinations so far:</a:t>
            </a:r>
          </a:p>
          <a:p>
            <a:r>
              <a:rPr lang="en-GB" dirty="0"/>
              <a:t>167k first doses (+5-600/week)</a:t>
            </a:r>
          </a:p>
          <a:p>
            <a:r>
              <a:rPr lang="en-GB" dirty="0"/>
              <a:t>151k second doses (+6-700/week)</a:t>
            </a:r>
          </a:p>
          <a:p>
            <a:r>
              <a:rPr lang="en-GB" dirty="0"/>
              <a:t>106k boosters (+1,400/week)</a:t>
            </a:r>
          </a:p>
        </p:txBody>
      </p:sp>
    </p:spTree>
    <p:extLst>
      <p:ext uri="{BB962C8B-B14F-4D97-AF65-F5344CB8AC3E}">
        <p14:creationId xmlns:p14="http://schemas.microsoft.com/office/powerpoint/2010/main" val="8138073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 rot="16200000">
            <a:off x="-348424" y="965790"/>
            <a:ext cx="6705454" cy="4911324"/>
          </a:xfrm>
          <a:prstGeom prst="rect">
            <a:avLst/>
          </a:prstGeo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944880"/>
            <a:ext cx="5524500" cy="5120639"/>
          </a:xfrm>
        </p:spPr>
        <p:txBody>
          <a:bodyPr>
            <a:normAutofit lnSpcReduction="10000"/>
          </a:bodyPr>
          <a:lstStyle/>
          <a:p>
            <a:r>
              <a:rPr lang="en-GB" sz="2400" dirty="0"/>
              <a:t>VCS networks and organisations are starting to develop new proposals for engagement work, including developing materials in community languages and videos / audio of community stories.</a:t>
            </a:r>
          </a:p>
          <a:p>
            <a:endParaRPr lang="en-GB" sz="2400" dirty="0"/>
          </a:p>
          <a:p>
            <a:r>
              <a:rPr lang="en-GB" sz="2400" dirty="0"/>
              <a:t>Public Health has just completed the analysis of the second survey of the direct and indirect impacts of </a:t>
            </a:r>
            <a:r>
              <a:rPr lang="en-GB" sz="2400" dirty="0" err="1"/>
              <a:t>Covid</a:t>
            </a:r>
            <a:r>
              <a:rPr lang="en-GB" sz="2400" dirty="0"/>
              <a:t> on local people and communities.</a:t>
            </a:r>
          </a:p>
          <a:p>
            <a:endParaRPr lang="en-GB" sz="2400" dirty="0"/>
          </a:p>
          <a:p>
            <a:r>
              <a:rPr lang="en-GB" sz="2400" dirty="0"/>
              <a:t>As we approach the second anniversary of the </a:t>
            </a:r>
            <a:r>
              <a:rPr lang="en-GB" sz="2400" dirty="0" err="1"/>
              <a:t>Covid</a:t>
            </a:r>
            <a:r>
              <a:rPr lang="en-GB" sz="2400" dirty="0"/>
              <a:t> regulations, there is national and regional work on-going about existing (or living) with </a:t>
            </a:r>
            <a:r>
              <a:rPr lang="en-GB" sz="2400" dirty="0" err="1"/>
              <a:t>Covid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22802172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99795"/>
          </a:xfrm>
        </p:spPr>
        <p:txBody>
          <a:bodyPr/>
          <a:lstStyle/>
          <a:p>
            <a:r>
              <a:rPr lang="en-GB" dirty="0"/>
              <a:t>Three key messages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10027920" cy="4351338"/>
          </a:xfrm>
        </p:spPr>
        <p:txBody>
          <a:bodyPr/>
          <a:lstStyle/>
          <a:p>
            <a:pPr lvl="0"/>
            <a:r>
              <a:rPr lang="en-GB" dirty="0"/>
              <a:t>The </a:t>
            </a:r>
            <a:r>
              <a:rPr lang="en-GB" dirty="0" err="1"/>
              <a:t>Covid</a:t>
            </a:r>
            <a:r>
              <a:rPr lang="en-GB" dirty="0"/>
              <a:t> vaccine offers you the best protection against serious illness, and against long </a:t>
            </a:r>
            <a:r>
              <a:rPr lang="en-GB" dirty="0" err="1"/>
              <a:t>Covid</a:t>
            </a:r>
            <a:r>
              <a:rPr lang="en-GB" dirty="0"/>
              <a:t>  </a:t>
            </a:r>
          </a:p>
          <a:p>
            <a:pPr lvl="0"/>
            <a:r>
              <a:rPr lang="en-GB" dirty="0"/>
              <a:t>The </a:t>
            </a:r>
            <a:r>
              <a:rPr lang="en-GB" dirty="0" err="1"/>
              <a:t>Covid</a:t>
            </a:r>
            <a:r>
              <a:rPr lang="en-GB" dirty="0"/>
              <a:t> vaccines are free – don’t be scammed into paying </a:t>
            </a:r>
          </a:p>
          <a:p>
            <a:pPr lvl="0"/>
            <a:r>
              <a:rPr lang="en-GB" dirty="0"/>
              <a:t>It’s never too late to get your first vaccine – and you can walk in without booking if you prefer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093859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25A6C831ABA97429B5D91DD1AEEFF8F" ma:contentTypeVersion="13" ma:contentTypeDescription="Create a new document." ma:contentTypeScope="" ma:versionID="18cbe0ff7791cb0429d3a1f416998566">
  <xsd:schema xmlns:xsd="http://www.w3.org/2001/XMLSchema" xmlns:xs="http://www.w3.org/2001/XMLSchema" xmlns:p="http://schemas.microsoft.com/office/2006/metadata/properties" xmlns:ns2="af8fb7e5-f363-499a-ab4c-b945bf2da975" xmlns:ns3="6a5af7f5-953b-45dd-9952-4bebd66119ba" targetNamespace="http://schemas.microsoft.com/office/2006/metadata/properties" ma:root="true" ma:fieldsID="8d951b8de8f7772c5ccd49db8961fe28" ns2:_="" ns3:_="">
    <xsd:import namespace="af8fb7e5-f363-499a-ab4c-b945bf2da975"/>
    <xsd:import namespace="6a5af7f5-953b-45dd-9952-4bebd66119b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f8fb7e5-f363-499a-ab4c-b945bf2da97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a5af7f5-953b-45dd-9952-4bebd66119ba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F563B082-8418-4907-94CC-4A32B7DD3F43}"/>
</file>

<file path=customXml/itemProps2.xml><?xml version="1.0" encoding="utf-8"?>
<ds:datastoreItem xmlns:ds="http://schemas.openxmlformats.org/officeDocument/2006/customXml" ds:itemID="{E58E3D5F-91A4-480A-9B3B-682213EB16B1}"/>
</file>

<file path=customXml/itemProps3.xml><?xml version="1.0" encoding="utf-8"?>
<ds:datastoreItem xmlns:ds="http://schemas.openxmlformats.org/officeDocument/2006/customXml" ds:itemID="{4A89499A-B009-4770-ADCC-1775BD37FF84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348</Words>
  <Application>Microsoft Office PowerPoint</Application>
  <PresentationFormat>Widescreen</PresentationFormat>
  <Paragraphs>23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Covid Update</vt:lpstr>
      <vt:lpstr>Confirmed PCR positive Covid infections – since March 2020</vt:lpstr>
      <vt:lpstr>Confirmed PCR positive Covid infections – latest three months</vt:lpstr>
      <vt:lpstr>66.70% of Islington residents aged 18+ have received one dose of the COVID-19 Vaccine</vt:lpstr>
      <vt:lpstr>69.5% of residents who have received two doses of a COVID-19 vaccine who have also received a booster.</vt:lpstr>
      <vt:lpstr>PowerPoint Presentation</vt:lpstr>
      <vt:lpstr>Vaccination trends</vt:lpstr>
      <vt:lpstr>PowerPoint Presentation</vt:lpstr>
      <vt:lpstr>Three key messages</vt:lpstr>
    </vt:vector>
  </TitlesOfParts>
  <Company>London Borough of Islington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OSullivan, Jonathan</dc:creator>
  <cp:lastModifiedBy>Charlton Brown</cp:lastModifiedBy>
  <cp:revision>8</cp:revision>
  <dcterms:created xsi:type="dcterms:W3CDTF">2022-02-08T16:26:46Z</dcterms:created>
  <dcterms:modified xsi:type="dcterms:W3CDTF">2022-02-10T15:22:43Z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0x010100725A6C831ABA97429B5D91DD1AEEFF8F</vt:lpwstr>
  </property>
</Properties>
</file>