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4018" r:id="rId4"/>
    <p:sldMasterId id="2147484054" r:id="rId5"/>
  </p:sldMasterIdLst>
  <p:notesMasterIdLst>
    <p:notesMasterId r:id="rId22"/>
  </p:notesMasterIdLst>
  <p:handoutMasterIdLst>
    <p:handoutMasterId r:id="rId23"/>
  </p:handoutMasterIdLst>
  <p:sldIdLst>
    <p:sldId id="257" r:id="rId6"/>
    <p:sldId id="258" r:id="rId7"/>
    <p:sldId id="306" r:id="rId8"/>
    <p:sldId id="308" r:id="rId9"/>
    <p:sldId id="309" r:id="rId10"/>
    <p:sldId id="310" r:id="rId11"/>
    <p:sldId id="307" r:id="rId12"/>
    <p:sldId id="314" r:id="rId13"/>
    <p:sldId id="311" r:id="rId14"/>
    <p:sldId id="259" r:id="rId15"/>
    <p:sldId id="318" r:id="rId16"/>
    <p:sldId id="316" r:id="rId17"/>
    <p:sldId id="300" r:id="rId18"/>
    <p:sldId id="317" r:id="rId19"/>
    <p:sldId id="322" r:id="rId20"/>
    <p:sldId id="265" r:id="rId21"/>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C9F7"/>
    <a:srgbClr val="E3DA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691" autoAdjust="0"/>
    <p:restoredTop sz="88515" autoAdjust="0"/>
  </p:normalViewPr>
  <p:slideViewPr>
    <p:cSldViewPr snapToGrid="0">
      <p:cViewPr varScale="1">
        <p:scale>
          <a:sx n="56" d="100"/>
          <a:sy n="56" d="100"/>
        </p:scale>
        <p:origin x="480" y="60"/>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handoutMaster" Target="handoutMasters/handoutMaster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3CF3D45-A056-4C31-B2DE-0204E261609F}"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C0308446-B832-40D5-9621-718AD0B73A05}">
      <dgm:prSet/>
      <dgm:spPr/>
      <dgm:t>
        <a:bodyPr/>
        <a:lstStyle/>
        <a:p>
          <a:r>
            <a:rPr lang="en-US"/>
            <a:t>“Thank goodness someone knows my problem.”</a:t>
          </a:r>
        </a:p>
      </dgm:t>
    </dgm:pt>
    <dgm:pt modelId="{6C056DDB-888F-4655-AF4A-5BCCDAC9D77C}" type="parTrans" cxnId="{883475E0-5066-4E5E-9441-9D831856D404}">
      <dgm:prSet/>
      <dgm:spPr/>
      <dgm:t>
        <a:bodyPr/>
        <a:lstStyle/>
        <a:p>
          <a:endParaRPr lang="en-US"/>
        </a:p>
      </dgm:t>
    </dgm:pt>
    <dgm:pt modelId="{4DDEDF0C-8FA3-4D22-BF50-231F121BECA6}" type="sibTrans" cxnId="{883475E0-5066-4E5E-9441-9D831856D404}">
      <dgm:prSet/>
      <dgm:spPr/>
      <dgm:t>
        <a:bodyPr/>
        <a:lstStyle/>
        <a:p>
          <a:endParaRPr lang="en-US"/>
        </a:p>
      </dgm:t>
    </dgm:pt>
    <dgm:pt modelId="{313EAFE7-A8EF-4554-BF16-1337D48B5A5A}">
      <dgm:prSet/>
      <dgm:spPr/>
      <dgm:t>
        <a:bodyPr/>
        <a:lstStyle/>
        <a:p>
          <a:r>
            <a:rPr lang="en-US"/>
            <a:t>“I thought I was stupid.”</a:t>
          </a:r>
        </a:p>
      </dgm:t>
    </dgm:pt>
    <dgm:pt modelId="{BBFCD94B-DE39-42AA-9760-3F7E5FE65CCC}" type="parTrans" cxnId="{BA8BDBD3-665B-4843-B2E6-302720A20F40}">
      <dgm:prSet/>
      <dgm:spPr/>
      <dgm:t>
        <a:bodyPr/>
        <a:lstStyle/>
        <a:p>
          <a:endParaRPr lang="en-US"/>
        </a:p>
      </dgm:t>
    </dgm:pt>
    <dgm:pt modelId="{F1CC7303-A6BC-4855-8583-F0A5EA4C0BFA}" type="sibTrans" cxnId="{BA8BDBD3-665B-4843-B2E6-302720A20F40}">
      <dgm:prSet/>
      <dgm:spPr/>
      <dgm:t>
        <a:bodyPr/>
        <a:lstStyle/>
        <a:p>
          <a:endParaRPr lang="en-US"/>
        </a:p>
      </dgm:t>
    </dgm:pt>
    <dgm:pt modelId="{CC204004-F1C9-4BBE-96AB-5357777CB6BE}">
      <dgm:prSet/>
      <dgm:spPr/>
      <dgm:t>
        <a:bodyPr/>
        <a:lstStyle/>
        <a:p>
          <a:r>
            <a:rPr lang="en-US"/>
            <a:t>“You’re f….g quality.” </a:t>
          </a:r>
        </a:p>
      </dgm:t>
    </dgm:pt>
    <dgm:pt modelId="{549F4599-882B-448A-8E91-486041BCD436}" type="parTrans" cxnId="{2ED55AC5-7036-4F29-B08E-B212E6256A76}">
      <dgm:prSet/>
      <dgm:spPr/>
      <dgm:t>
        <a:bodyPr/>
        <a:lstStyle/>
        <a:p>
          <a:endParaRPr lang="en-US"/>
        </a:p>
      </dgm:t>
    </dgm:pt>
    <dgm:pt modelId="{0D7A4F5F-CE75-4A9A-A2DC-AE18C8FB7130}" type="sibTrans" cxnId="{2ED55AC5-7036-4F29-B08E-B212E6256A76}">
      <dgm:prSet/>
      <dgm:spPr/>
      <dgm:t>
        <a:bodyPr/>
        <a:lstStyle/>
        <a:p>
          <a:endParaRPr lang="en-US"/>
        </a:p>
      </dgm:t>
    </dgm:pt>
    <dgm:pt modelId="{AEE8EEFB-1FB0-4C39-90C8-AB60180E968F}">
      <dgm:prSet/>
      <dgm:spPr/>
      <dgm:t>
        <a:bodyPr/>
        <a:lstStyle/>
        <a:p>
          <a:r>
            <a:rPr lang="en-US" b="0" i="0" dirty="0"/>
            <a:t>“Thank you so much for the communication training, its already a game changer! </a:t>
          </a:r>
          <a:endParaRPr lang="en-US" dirty="0"/>
        </a:p>
      </dgm:t>
    </dgm:pt>
    <dgm:pt modelId="{3294B73F-F7D7-45FB-90CD-EECACE8AD856}" type="parTrans" cxnId="{FD7C36CB-1D12-4107-B622-30E17AC828C3}">
      <dgm:prSet/>
      <dgm:spPr/>
      <dgm:t>
        <a:bodyPr/>
        <a:lstStyle/>
        <a:p>
          <a:endParaRPr lang="en-US"/>
        </a:p>
      </dgm:t>
    </dgm:pt>
    <dgm:pt modelId="{6A165475-49F2-4819-BF24-DB504C9F4E6F}" type="sibTrans" cxnId="{FD7C36CB-1D12-4107-B622-30E17AC828C3}">
      <dgm:prSet/>
      <dgm:spPr/>
      <dgm:t>
        <a:bodyPr/>
        <a:lstStyle/>
        <a:p>
          <a:endParaRPr lang="en-US"/>
        </a:p>
      </dgm:t>
    </dgm:pt>
    <dgm:pt modelId="{CA21C4D9-C7DF-43F9-8288-E0BCCFAD7260}" type="pres">
      <dgm:prSet presAssocID="{33CF3D45-A056-4C31-B2DE-0204E261609F}" presName="diagram" presStyleCnt="0">
        <dgm:presLayoutVars>
          <dgm:dir/>
          <dgm:resizeHandles val="exact"/>
        </dgm:presLayoutVars>
      </dgm:prSet>
      <dgm:spPr/>
    </dgm:pt>
    <dgm:pt modelId="{8C6EBAB5-0148-4DA8-99C8-3B5D8E08BB1B}" type="pres">
      <dgm:prSet presAssocID="{C0308446-B832-40D5-9621-718AD0B73A05}" presName="node" presStyleLbl="node1" presStyleIdx="0" presStyleCnt="4">
        <dgm:presLayoutVars>
          <dgm:bulletEnabled val="1"/>
        </dgm:presLayoutVars>
      </dgm:prSet>
      <dgm:spPr/>
    </dgm:pt>
    <dgm:pt modelId="{53C2E7F6-DDCC-43F9-AE50-40438D20778E}" type="pres">
      <dgm:prSet presAssocID="{4DDEDF0C-8FA3-4D22-BF50-231F121BECA6}" presName="sibTrans" presStyleCnt="0"/>
      <dgm:spPr/>
    </dgm:pt>
    <dgm:pt modelId="{1A68EE8A-2A81-4936-9507-5A50DEDB2929}" type="pres">
      <dgm:prSet presAssocID="{313EAFE7-A8EF-4554-BF16-1337D48B5A5A}" presName="node" presStyleLbl="node1" presStyleIdx="1" presStyleCnt="4">
        <dgm:presLayoutVars>
          <dgm:bulletEnabled val="1"/>
        </dgm:presLayoutVars>
      </dgm:prSet>
      <dgm:spPr/>
    </dgm:pt>
    <dgm:pt modelId="{7308A006-CAD4-43DF-9779-C0C0CCCEC80D}" type="pres">
      <dgm:prSet presAssocID="{F1CC7303-A6BC-4855-8583-F0A5EA4C0BFA}" presName="sibTrans" presStyleCnt="0"/>
      <dgm:spPr/>
    </dgm:pt>
    <dgm:pt modelId="{7DBC1237-C50F-4A82-A9B1-5361FADE707F}" type="pres">
      <dgm:prSet presAssocID="{CC204004-F1C9-4BBE-96AB-5357777CB6BE}" presName="node" presStyleLbl="node1" presStyleIdx="2" presStyleCnt="4">
        <dgm:presLayoutVars>
          <dgm:bulletEnabled val="1"/>
        </dgm:presLayoutVars>
      </dgm:prSet>
      <dgm:spPr/>
    </dgm:pt>
    <dgm:pt modelId="{311DE7BC-4B9D-4326-BD02-408861FF5A8B}" type="pres">
      <dgm:prSet presAssocID="{0D7A4F5F-CE75-4A9A-A2DC-AE18C8FB7130}" presName="sibTrans" presStyleCnt="0"/>
      <dgm:spPr/>
    </dgm:pt>
    <dgm:pt modelId="{52414923-0ECE-4482-9029-233949F87B6B}" type="pres">
      <dgm:prSet presAssocID="{AEE8EEFB-1FB0-4C39-90C8-AB60180E968F}" presName="node" presStyleLbl="node1" presStyleIdx="3" presStyleCnt="4">
        <dgm:presLayoutVars>
          <dgm:bulletEnabled val="1"/>
        </dgm:presLayoutVars>
      </dgm:prSet>
      <dgm:spPr/>
    </dgm:pt>
  </dgm:ptLst>
  <dgm:cxnLst>
    <dgm:cxn modelId="{AFDB7C01-D0B1-4553-B8A6-86A2ACB24150}" type="presOf" srcId="{313EAFE7-A8EF-4554-BF16-1337D48B5A5A}" destId="{1A68EE8A-2A81-4936-9507-5A50DEDB2929}" srcOrd="0" destOrd="0" presId="urn:microsoft.com/office/officeart/2005/8/layout/default"/>
    <dgm:cxn modelId="{AC46744C-8F40-4D87-8AE4-7B28E4913C26}" type="presOf" srcId="{C0308446-B832-40D5-9621-718AD0B73A05}" destId="{8C6EBAB5-0148-4DA8-99C8-3B5D8E08BB1B}" srcOrd="0" destOrd="0" presId="urn:microsoft.com/office/officeart/2005/8/layout/default"/>
    <dgm:cxn modelId="{CB540EAB-EE25-42F8-9354-1470D7846075}" type="presOf" srcId="{CC204004-F1C9-4BBE-96AB-5357777CB6BE}" destId="{7DBC1237-C50F-4A82-A9B1-5361FADE707F}" srcOrd="0" destOrd="0" presId="urn:microsoft.com/office/officeart/2005/8/layout/default"/>
    <dgm:cxn modelId="{54895DAB-00BD-4555-B7AB-BC07B9E7D993}" type="presOf" srcId="{AEE8EEFB-1FB0-4C39-90C8-AB60180E968F}" destId="{52414923-0ECE-4482-9029-233949F87B6B}" srcOrd="0" destOrd="0" presId="urn:microsoft.com/office/officeart/2005/8/layout/default"/>
    <dgm:cxn modelId="{2ED55AC5-7036-4F29-B08E-B212E6256A76}" srcId="{33CF3D45-A056-4C31-B2DE-0204E261609F}" destId="{CC204004-F1C9-4BBE-96AB-5357777CB6BE}" srcOrd="2" destOrd="0" parTransId="{549F4599-882B-448A-8E91-486041BCD436}" sibTransId="{0D7A4F5F-CE75-4A9A-A2DC-AE18C8FB7130}"/>
    <dgm:cxn modelId="{FD7C36CB-1D12-4107-B622-30E17AC828C3}" srcId="{33CF3D45-A056-4C31-B2DE-0204E261609F}" destId="{AEE8EEFB-1FB0-4C39-90C8-AB60180E968F}" srcOrd="3" destOrd="0" parTransId="{3294B73F-F7D7-45FB-90CD-EECACE8AD856}" sibTransId="{6A165475-49F2-4819-BF24-DB504C9F4E6F}"/>
    <dgm:cxn modelId="{BA8BDBD3-665B-4843-B2E6-302720A20F40}" srcId="{33CF3D45-A056-4C31-B2DE-0204E261609F}" destId="{313EAFE7-A8EF-4554-BF16-1337D48B5A5A}" srcOrd="1" destOrd="0" parTransId="{BBFCD94B-DE39-42AA-9760-3F7E5FE65CCC}" sibTransId="{F1CC7303-A6BC-4855-8583-F0A5EA4C0BFA}"/>
    <dgm:cxn modelId="{4E1D76D5-1453-4E57-A9B2-76A154D599DC}" type="presOf" srcId="{33CF3D45-A056-4C31-B2DE-0204E261609F}" destId="{CA21C4D9-C7DF-43F9-8288-E0BCCFAD7260}" srcOrd="0" destOrd="0" presId="urn:microsoft.com/office/officeart/2005/8/layout/default"/>
    <dgm:cxn modelId="{883475E0-5066-4E5E-9441-9D831856D404}" srcId="{33CF3D45-A056-4C31-B2DE-0204E261609F}" destId="{C0308446-B832-40D5-9621-718AD0B73A05}" srcOrd="0" destOrd="0" parTransId="{6C056DDB-888F-4655-AF4A-5BCCDAC9D77C}" sibTransId="{4DDEDF0C-8FA3-4D22-BF50-231F121BECA6}"/>
    <dgm:cxn modelId="{E745534B-A010-4036-940A-D531C44A3844}" type="presParOf" srcId="{CA21C4D9-C7DF-43F9-8288-E0BCCFAD7260}" destId="{8C6EBAB5-0148-4DA8-99C8-3B5D8E08BB1B}" srcOrd="0" destOrd="0" presId="urn:microsoft.com/office/officeart/2005/8/layout/default"/>
    <dgm:cxn modelId="{6CC3340C-4E11-494B-9956-4D1B5F3D5181}" type="presParOf" srcId="{CA21C4D9-C7DF-43F9-8288-E0BCCFAD7260}" destId="{53C2E7F6-DDCC-43F9-AE50-40438D20778E}" srcOrd="1" destOrd="0" presId="urn:microsoft.com/office/officeart/2005/8/layout/default"/>
    <dgm:cxn modelId="{DAAF7E20-8F34-460A-911B-9720EF15D3C8}" type="presParOf" srcId="{CA21C4D9-C7DF-43F9-8288-E0BCCFAD7260}" destId="{1A68EE8A-2A81-4936-9507-5A50DEDB2929}" srcOrd="2" destOrd="0" presId="urn:microsoft.com/office/officeart/2005/8/layout/default"/>
    <dgm:cxn modelId="{2A92C345-A267-4ED2-BA49-20915C2B0E9A}" type="presParOf" srcId="{CA21C4D9-C7DF-43F9-8288-E0BCCFAD7260}" destId="{7308A006-CAD4-43DF-9779-C0C0CCCEC80D}" srcOrd="3" destOrd="0" presId="urn:microsoft.com/office/officeart/2005/8/layout/default"/>
    <dgm:cxn modelId="{80B90E58-B5D4-487D-8915-0B63F8D3BDDA}" type="presParOf" srcId="{CA21C4D9-C7DF-43F9-8288-E0BCCFAD7260}" destId="{7DBC1237-C50F-4A82-A9B1-5361FADE707F}" srcOrd="4" destOrd="0" presId="urn:microsoft.com/office/officeart/2005/8/layout/default"/>
    <dgm:cxn modelId="{765ADC61-6A7A-4F59-AF24-8049B4D9A850}" type="presParOf" srcId="{CA21C4D9-C7DF-43F9-8288-E0BCCFAD7260}" destId="{311DE7BC-4B9D-4326-BD02-408861FF5A8B}" srcOrd="5" destOrd="0" presId="urn:microsoft.com/office/officeart/2005/8/layout/default"/>
    <dgm:cxn modelId="{0A182D3E-936A-439C-B8A4-B9C2847D8504}" type="presParOf" srcId="{CA21C4D9-C7DF-43F9-8288-E0BCCFAD7260}" destId="{52414923-0ECE-4482-9029-233949F87B6B}"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6EBAB5-0148-4DA8-99C8-3B5D8E08BB1B}">
      <dsp:nvSpPr>
        <dsp:cNvPr id="0" name=""/>
        <dsp:cNvSpPr/>
      </dsp:nvSpPr>
      <dsp:spPr>
        <a:xfrm>
          <a:off x="727" y="862072"/>
          <a:ext cx="2838042" cy="170282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a:t>“Thank goodness someone knows my problem.”</a:t>
          </a:r>
        </a:p>
      </dsp:txBody>
      <dsp:txXfrm>
        <a:off x="727" y="862072"/>
        <a:ext cx="2838042" cy="1702825"/>
      </dsp:txXfrm>
    </dsp:sp>
    <dsp:sp modelId="{1A68EE8A-2A81-4936-9507-5A50DEDB2929}">
      <dsp:nvSpPr>
        <dsp:cNvPr id="0" name=""/>
        <dsp:cNvSpPr/>
      </dsp:nvSpPr>
      <dsp:spPr>
        <a:xfrm>
          <a:off x="3122574" y="862072"/>
          <a:ext cx="2838042" cy="1702825"/>
        </a:xfrm>
        <a:prstGeom prst="rect">
          <a:avLst/>
        </a:prstGeom>
        <a:solidFill>
          <a:schemeClr val="accent2">
            <a:hueOff val="2122154"/>
            <a:satOff val="3600"/>
            <a:lumOff val="-13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a:t>“I thought I was stupid.”</a:t>
          </a:r>
        </a:p>
      </dsp:txBody>
      <dsp:txXfrm>
        <a:off x="3122574" y="862072"/>
        <a:ext cx="2838042" cy="1702825"/>
      </dsp:txXfrm>
    </dsp:sp>
    <dsp:sp modelId="{7DBC1237-C50F-4A82-A9B1-5361FADE707F}">
      <dsp:nvSpPr>
        <dsp:cNvPr id="0" name=""/>
        <dsp:cNvSpPr/>
      </dsp:nvSpPr>
      <dsp:spPr>
        <a:xfrm>
          <a:off x="727" y="2848702"/>
          <a:ext cx="2838042" cy="1702825"/>
        </a:xfrm>
        <a:prstGeom prst="rect">
          <a:avLst/>
        </a:prstGeom>
        <a:solidFill>
          <a:schemeClr val="accent2">
            <a:hueOff val="4244308"/>
            <a:satOff val="7200"/>
            <a:lumOff val="-2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a:t>“You’re f….g quality.” </a:t>
          </a:r>
        </a:p>
      </dsp:txBody>
      <dsp:txXfrm>
        <a:off x="727" y="2848702"/>
        <a:ext cx="2838042" cy="1702825"/>
      </dsp:txXfrm>
    </dsp:sp>
    <dsp:sp modelId="{52414923-0ECE-4482-9029-233949F87B6B}">
      <dsp:nvSpPr>
        <dsp:cNvPr id="0" name=""/>
        <dsp:cNvSpPr/>
      </dsp:nvSpPr>
      <dsp:spPr>
        <a:xfrm>
          <a:off x="3122574" y="2848702"/>
          <a:ext cx="2838042" cy="1702825"/>
        </a:xfrm>
        <a:prstGeom prst="rect">
          <a:avLst/>
        </a:prstGeom>
        <a:solidFill>
          <a:schemeClr val="accent2">
            <a:hueOff val="6366461"/>
            <a:satOff val="10800"/>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0" i="0" kern="1200" dirty="0"/>
            <a:t>“Thank you so much for the communication training, its already a game changer! </a:t>
          </a:r>
          <a:endParaRPr lang="en-US" sz="2200" kern="1200" dirty="0"/>
        </a:p>
      </dsp:txBody>
      <dsp:txXfrm>
        <a:off x="3122574" y="2848702"/>
        <a:ext cx="2838042" cy="1702825"/>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5659" cy="498056"/>
          </a:xfrm>
          <a:prstGeom prst="rect">
            <a:avLst/>
          </a:prstGeom>
        </p:spPr>
        <p:txBody>
          <a:bodyPr vert="horz" lIns="91294" tIns="45647" rIns="91294" bIns="45647" rtlCol="0"/>
          <a:lstStyle>
            <a:lvl1pPr algn="l">
              <a:defRPr sz="1200"/>
            </a:lvl1pPr>
          </a:lstStyle>
          <a:p>
            <a:endParaRPr lang="en-GB"/>
          </a:p>
        </p:txBody>
      </p:sp>
      <p:sp>
        <p:nvSpPr>
          <p:cNvPr id="3" name="Date Placeholder 2"/>
          <p:cNvSpPr>
            <a:spLocks noGrp="1"/>
          </p:cNvSpPr>
          <p:nvPr>
            <p:ph type="dt" sz="quarter" idx="1"/>
          </p:nvPr>
        </p:nvSpPr>
        <p:spPr>
          <a:xfrm>
            <a:off x="3850443" y="1"/>
            <a:ext cx="2945659" cy="498056"/>
          </a:xfrm>
          <a:prstGeom prst="rect">
            <a:avLst/>
          </a:prstGeom>
        </p:spPr>
        <p:txBody>
          <a:bodyPr vert="horz" lIns="91294" tIns="45647" rIns="91294" bIns="45647" rtlCol="0"/>
          <a:lstStyle>
            <a:lvl1pPr algn="r">
              <a:defRPr sz="1200"/>
            </a:lvl1pPr>
          </a:lstStyle>
          <a:p>
            <a:fld id="{99C38C74-F235-4DDB-AE16-0950C1D2B1CF}" type="datetimeFigureOut">
              <a:rPr lang="en-GB" smtClean="0"/>
              <a:t>26/05/2022</a:t>
            </a:fld>
            <a:endParaRPr lang="en-GB"/>
          </a:p>
        </p:txBody>
      </p:sp>
      <p:sp>
        <p:nvSpPr>
          <p:cNvPr id="4" name="Footer Placeholder 3"/>
          <p:cNvSpPr>
            <a:spLocks noGrp="1"/>
          </p:cNvSpPr>
          <p:nvPr>
            <p:ph type="ftr" sz="quarter" idx="2"/>
          </p:nvPr>
        </p:nvSpPr>
        <p:spPr>
          <a:xfrm>
            <a:off x="1" y="9428584"/>
            <a:ext cx="2945659" cy="498055"/>
          </a:xfrm>
          <a:prstGeom prst="rect">
            <a:avLst/>
          </a:prstGeom>
        </p:spPr>
        <p:txBody>
          <a:bodyPr vert="horz" lIns="91294" tIns="45647" rIns="91294" bIns="45647"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4"/>
            <a:ext cx="2945659" cy="498055"/>
          </a:xfrm>
          <a:prstGeom prst="rect">
            <a:avLst/>
          </a:prstGeom>
        </p:spPr>
        <p:txBody>
          <a:bodyPr vert="horz" lIns="91294" tIns="45647" rIns="91294" bIns="45647" rtlCol="0" anchor="b"/>
          <a:lstStyle>
            <a:lvl1pPr algn="r">
              <a:defRPr sz="1200"/>
            </a:lvl1pPr>
          </a:lstStyle>
          <a:p>
            <a:fld id="{D35995E6-C529-4DC8-91D2-6D36A9F03E7E}" type="slidenum">
              <a:rPr lang="en-GB" smtClean="0"/>
              <a:t>‹#›</a:t>
            </a:fld>
            <a:endParaRPr lang="en-GB"/>
          </a:p>
        </p:txBody>
      </p:sp>
    </p:spTree>
    <p:extLst>
      <p:ext uri="{BB962C8B-B14F-4D97-AF65-F5344CB8AC3E}">
        <p14:creationId xmlns:p14="http://schemas.microsoft.com/office/powerpoint/2010/main" val="11682019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5659" cy="498056"/>
          </a:xfrm>
          <a:prstGeom prst="rect">
            <a:avLst/>
          </a:prstGeom>
        </p:spPr>
        <p:txBody>
          <a:bodyPr vert="horz" lIns="91294" tIns="45647" rIns="91294" bIns="45647" rtlCol="0"/>
          <a:lstStyle>
            <a:lvl1pPr algn="l">
              <a:defRPr sz="1200"/>
            </a:lvl1pPr>
          </a:lstStyle>
          <a:p>
            <a:endParaRPr lang="en-US"/>
          </a:p>
        </p:txBody>
      </p:sp>
      <p:sp>
        <p:nvSpPr>
          <p:cNvPr id="3" name="Date Placeholder 2"/>
          <p:cNvSpPr>
            <a:spLocks noGrp="1"/>
          </p:cNvSpPr>
          <p:nvPr>
            <p:ph type="dt" idx="1"/>
          </p:nvPr>
        </p:nvSpPr>
        <p:spPr>
          <a:xfrm>
            <a:off x="3850443" y="1"/>
            <a:ext cx="2945659" cy="498056"/>
          </a:xfrm>
          <a:prstGeom prst="rect">
            <a:avLst/>
          </a:prstGeom>
        </p:spPr>
        <p:txBody>
          <a:bodyPr vert="horz" lIns="91294" tIns="45647" rIns="91294" bIns="45647" rtlCol="0"/>
          <a:lstStyle>
            <a:lvl1pPr algn="r">
              <a:defRPr sz="1200"/>
            </a:lvl1pPr>
          </a:lstStyle>
          <a:p>
            <a:fld id="{05FCAE72-B87C-D64F-BC1C-5E6E79EDB9C8}" type="datetimeFigureOut">
              <a:rPr lang="en-US" smtClean="0"/>
              <a:t>5/26/2022</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294" tIns="45647" rIns="91294" bIns="45647" rtlCol="0" anchor="ctr"/>
          <a:lstStyle/>
          <a:p>
            <a:endParaRPr lang="en-US"/>
          </a:p>
        </p:txBody>
      </p:sp>
      <p:sp>
        <p:nvSpPr>
          <p:cNvPr id="5" name="Notes Placeholder 4"/>
          <p:cNvSpPr>
            <a:spLocks noGrp="1"/>
          </p:cNvSpPr>
          <p:nvPr>
            <p:ph type="body" sz="quarter" idx="3"/>
          </p:nvPr>
        </p:nvSpPr>
        <p:spPr>
          <a:xfrm>
            <a:off x="679768" y="4777195"/>
            <a:ext cx="5438140" cy="3908613"/>
          </a:xfrm>
          <a:prstGeom prst="rect">
            <a:avLst/>
          </a:prstGeom>
        </p:spPr>
        <p:txBody>
          <a:bodyPr vert="horz" lIns="91294" tIns="45647" rIns="91294" bIns="45647"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9428584"/>
            <a:ext cx="2945659" cy="498055"/>
          </a:xfrm>
          <a:prstGeom prst="rect">
            <a:avLst/>
          </a:prstGeom>
        </p:spPr>
        <p:txBody>
          <a:bodyPr vert="horz" lIns="91294" tIns="45647" rIns="91294" bIns="45647"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294" tIns="45647" rIns="91294" bIns="45647" rtlCol="0" anchor="b"/>
          <a:lstStyle>
            <a:lvl1pPr algn="r">
              <a:defRPr sz="1200"/>
            </a:lvl1pPr>
          </a:lstStyle>
          <a:p>
            <a:fld id="{C403AC96-A267-CE47-B38E-CF8697F861CD}" type="slidenum">
              <a:rPr lang="en-US" smtClean="0"/>
              <a:t>‹#›</a:t>
            </a:fld>
            <a:endParaRPr lang="en-US"/>
          </a:p>
        </p:txBody>
      </p:sp>
    </p:spTree>
    <p:extLst>
      <p:ext uri="{BB962C8B-B14F-4D97-AF65-F5344CB8AC3E}">
        <p14:creationId xmlns:p14="http://schemas.microsoft.com/office/powerpoint/2010/main" val="39623236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400" dirty="0"/>
          </a:p>
        </p:txBody>
      </p:sp>
      <p:sp>
        <p:nvSpPr>
          <p:cNvPr id="4" name="Slide Number Placeholder 3"/>
          <p:cNvSpPr>
            <a:spLocks noGrp="1"/>
          </p:cNvSpPr>
          <p:nvPr>
            <p:ph type="sldNum" sz="quarter" idx="5"/>
          </p:nvPr>
        </p:nvSpPr>
        <p:spPr/>
        <p:txBody>
          <a:bodyPr/>
          <a:lstStyle/>
          <a:p>
            <a:fld id="{C403AC96-A267-CE47-B38E-CF8697F861CD}" type="slidenum">
              <a:rPr lang="en-US" smtClean="0"/>
              <a:t>1</a:t>
            </a:fld>
            <a:endParaRPr lang="en-US"/>
          </a:p>
        </p:txBody>
      </p:sp>
    </p:spTree>
    <p:extLst>
      <p:ext uri="{BB962C8B-B14F-4D97-AF65-F5344CB8AC3E}">
        <p14:creationId xmlns:p14="http://schemas.microsoft.com/office/powerpoint/2010/main" val="20959224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403AC96-A267-CE47-B38E-CF8697F861CD}" type="slidenum">
              <a:rPr lang="en-US" smtClean="0"/>
              <a:t>2</a:t>
            </a:fld>
            <a:endParaRPr lang="en-US"/>
          </a:p>
        </p:txBody>
      </p:sp>
    </p:spTree>
    <p:extLst>
      <p:ext uri="{BB962C8B-B14F-4D97-AF65-F5344CB8AC3E}">
        <p14:creationId xmlns:p14="http://schemas.microsoft.com/office/powerpoint/2010/main" val="8061343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4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C403AC96-A267-CE47-B38E-CF8697F861CD}" type="slidenum">
              <a:rPr lang="en-US" smtClean="0"/>
              <a:t>3</a:t>
            </a:fld>
            <a:endParaRPr lang="en-US"/>
          </a:p>
        </p:txBody>
      </p:sp>
    </p:spTree>
    <p:extLst>
      <p:ext uri="{BB962C8B-B14F-4D97-AF65-F5344CB8AC3E}">
        <p14:creationId xmlns:p14="http://schemas.microsoft.com/office/powerpoint/2010/main" val="8650871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403AC96-A267-CE47-B38E-CF8697F861CD}" type="slidenum">
              <a:rPr lang="en-US" smtClean="0"/>
              <a:t>4</a:t>
            </a:fld>
            <a:endParaRPr lang="en-US"/>
          </a:p>
        </p:txBody>
      </p:sp>
    </p:spTree>
    <p:extLst>
      <p:ext uri="{BB962C8B-B14F-4D97-AF65-F5344CB8AC3E}">
        <p14:creationId xmlns:p14="http://schemas.microsoft.com/office/powerpoint/2010/main" val="39740677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403AC96-A267-CE47-B38E-CF8697F861CD}" type="slidenum">
              <a:rPr lang="en-US" smtClean="0"/>
              <a:t>5</a:t>
            </a:fld>
            <a:endParaRPr lang="en-US"/>
          </a:p>
        </p:txBody>
      </p:sp>
    </p:spTree>
    <p:extLst>
      <p:ext uri="{BB962C8B-B14F-4D97-AF65-F5344CB8AC3E}">
        <p14:creationId xmlns:p14="http://schemas.microsoft.com/office/powerpoint/2010/main" val="22552561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403AC96-A267-CE47-B38E-CF8697F861CD}" type="slidenum">
              <a:rPr lang="en-US" smtClean="0"/>
              <a:t>7</a:t>
            </a:fld>
            <a:endParaRPr lang="en-US"/>
          </a:p>
        </p:txBody>
      </p:sp>
    </p:spTree>
    <p:extLst>
      <p:ext uri="{BB962C8B-B14F-4D97-AF65-F5344CB8AC3E}">
        <p14:creationId xmlns:p14="http://schemas.microsoft.com/office/powerpoint/2010/main" val="25639626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403AC96-A267-CE47-B38E-CF8697F861CD}" type="slidenum">
              <a:rPr lang="en-US" smtClean="0"/>
              <a:t>8</a:t>
            </a:fld>
            <a:endParaRPr lang="en-US"/>
          </a:p>
        </p:txBody>
      </p:sp>
    </p:spTree>
    <p:extLst>
      <p:ext uri="{BB962C8B-B14F-4D97-AF65-F5344CB8AC3E}">
        <p14:creationId xmlns:p14="http://schemas.microsoft.com/office/powerpoint/2010/main" val="2287430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403AC96-A267-CE47-B38E-CF8697F861CD}" type="slidenum">
              <a:rPr lang="en-US" smtClean="0"/>
              <a:t>9</a:t>
            </a:fld>
            <a:endParaRPr lang="en-US"/>
          </a:p>
        </p:txBody>
      </p:sp>
    </p:spTree>
    <p:extLst>
      <p:ext uri="{BB962C8B-B14F-4D97-AF65-F5344CB8AC3E}">
        <p14:creationId xmlns:p14="http://schemas.microsoft.com/office/powerpoint/2010/main" val="26982379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403AC96-A267-CE47-B38E-CF8697F861CD}" type="slidenum">
              <a:rPr lang="en-US" smtClean="0"/>
              <a:t>10</a:t>
            </a:fld>
            <a:endParaRPr lang="en-US"/>
          </a:p>
        </p:txBody>
      </p:sp>
    </p:spTree>
    <p:extLst>
      <p:ext uri="{BB962C8B-B14F-4D97-AF65-F5344CB8AC3E}">
        <p14:creationId xmlns:p14="http://schemas.microsoft.com/office/powerpoint/2010/main" val="9535753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403AC96-A267-CE47-B38E-CF8697F861CD}" type="slidenum">
              <a:rPr lang="en-US" smtClean="0"/>
              <a:t>11</a:t>
            </a:fld>
            <a:endParaRPr lang="en-US"/>
          </a:p>
        </p:txBody>
      </p:sp>
    </p:spTree>
    <p:extLst>
      <p:ext uri="{BB962C8B-B14F-4D97-AF65-F5344CB8AC3E}">
        <p14:creationId xmlns:p14="http://schemas.microsoft.com/office/powerpoint/2010/main" val="15716350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403AC96-A267-CE47-B38E-CF8697F861CD}" type="slidenum">
              <a:rPr lang="en-US" smtClean="0"/>
              <a:t>12</a:t>
            </a:fld>
            <a:endParaRPr lang="en-US"/>
          </a:p>
        </p:txBody>
      </p:sp>
    </p:spTree>
    <p:extLst>
      <p:ext uri="{BB962C8B-B14F-4D97-AF65-F5344CB8AC3E}">
        <p14:creationId xmlns:p14="http://schemas.microsoft.com/office/powerpoint/2010/main" val="42698072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403AC96-A267-CE47-B38E-CF8697F861CD}" type="slidenum">
              <a:rPr lang="en-US" smtClean="0"/>
              <a:t>13</a:t>
            </a:fld>
            <a:endParaRPr lang="en-US"/>
          </a:p>
        </p:txBody>
      </p:sp>
    </p:spTree>
    <p:extLst>
      <p:ext uri="{BB962C8B-B14F-4D97-AF65-F5344CB8AC3E}">
        <p14:creationId xmlns:p14="http://schemas.microsoft.com/office/powerpoint/2010/main" val="18260075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it short, simple and visual.</a:t>
            </a:r>
            <a:endParaRPr lang="en-GB" dirty="0"/>
          </a:p>
        </p:txBody>
      </p:sp>
      <p:sp>
        <p:nvSpPr>
          <p:cNvPr id="4" name="Slide Number Placeholder 3"/>
          <p:cNvSpPr>
            <a:spLocks noGrp="1"/>
          </p:cNvSpPr>
          <p:nvPr>
            <p:ph type="sldNum" sz="quarter" idx="5"/>
          </p:nvPr>
        </p:nvSpPr>
        <p:spPr/>
        <p:txBody>
          <a:bodyPr/>
          <a:lstStyle/>
          <a:p>
            <a:fld id="{C403AC96-A267-CE47-B38E-CF8697F861CD}" type="slidenum">
              <a:rPr lang="en-US" smtClean="0"/>
              <a:t>14</a:t>
            </a:fld>
            <a:endParaRPr lang="en-US"/>
          </a:p>
        </p:txBody>
      </p:sp>
    </p:spTree>
    <p:extLst>
      <p:ext uri="{BB962C8B-B14F-4D97-AF65-F5344CB8AC3E}">
        <p14:creationId xmlns:p14="http://schemas.microsoft.com/office/powerpoint/2010/main" val="37733919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403AC96-A267-CE47-B38E-CF8697F861CD}" type="slidenum">
              <a:rPr lang="en-US" smtClean="0"/>
              <a:t>16</a:t>
            </a:fld>
            <a:endParaRPr lang="en-US"/>
          </a:p>
        </p:txBody>
      </p:sp>
    </p:spTree>
    <p:extLst>
      <p:ext uri="{BB962C8B-B14F-4D97-AF65-F5344CB8AC3E}">
        <p14:creationId xmlns:p14="http://schemas.microsoft.com/office/powerpoint/2010/main" val="37021623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0E8E56B-E449-4DD2-8527-8AD4D07B07E3}" type="datetime1">
              <a:rPr lang="en-GB" smtClean="0"/>
              <a:t>26/05/2022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66329224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FE0F12-BFBE-4F0B-A9EC-D50B3B361652}" type="datetime1">
              <a:rPr lang="en-GB" smtClean="0"/>
              <a:t>26/05/2022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70003888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F6D38ED-69A6-4F5F-906E-295D1346BD50}" type="datetime1">
              <a:rPr lang="en-GB" smtClean="0"/>
              <a:t>26/05/2022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44491270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C1B3438-480C-4F9A-B943-04E5C5C86152}" type="datetime1">
              <a:rPr lang="en-GB" smtClean="0"/>
              <a:t>26/05/2022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30863010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8342962-6BC6-463E-8DF6-15F897CF4AB6}" type="datetime1">
              <a:rPr lang="en-GB" smtClean="0"/>
              <a:t>26/05/2022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91257063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D63D9C0-1882-44F9-8D95-02366D76CAFD}" type="datetime1">
              <a:rPr lang="en-GB" smtClean="0"/>
              <a:t>26/05/2022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52940831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23DE-9A93-472A-8066-F360461E6103}" type="datetime1">
              <a:rPr lang="en-GB" smtClean="0"/>
              <a:t>26/05/2022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90446282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EEC7EDF-ED36-4A3B-91B4-328E54C030E0}" type="datetime1">
              <a:rPr lang="en-GB" smtClean="0"/>
              <a:t>26/05/2022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14466033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0DED556-4996-4968-BBF5-A01FE0A2D591}" type="datetime1">
              <a:rPr lang="en-GB" smtClean="0"/>
              <a:t>26/05/2022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14667129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64A7E4-1203-4493-91DE-794255615B9C}" type="datetime1">
              <a:rPr lang="en-GB" smtClean="0"/>
              <a:t>26/05/2022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78067573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DDF222F-0ADB-48D8-A777-AD5A8B4F67FB}" type="datetime1">
              <a:rPr lang="en-GB" smtClean="0"/>
              <a:t>26/05/2022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65413837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DD768A8-025D-40B1-BCD8-0BE2D4C46CF5}" type="datetime1">
              <a:rPr lang="en-GB" smtClean="0"/>
              <a:t>26/05/2022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510289877"/>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C5D6044-15CC-44DF-96EC-58D7C50FA001}" type="datetime1">
              <a:rPr lang="en-GB" smtClean="0"/>
              <a:t>26/05/2022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407913400"/>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B9485C2-36C2-4F85-84DF-5A8C9678492C}" type="datetime1">
              <a:rPr lang="en-GB" smtClean="0"/>
              <a:t>26/05/2022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177388075"/>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70C05EE-A5A5-C444-BD42-24C4E6868185}"/>
              </a:ext>
            </a:extLst>
          </p:cNvPr>
          <p:cNvSpPr>
            <a:spLocks noGrp="1"/>
          </p:cNvSpPr>
          <p:nvPr>
            <p:ph type="dt" sz="half" idx="10"/>
          </p:nvPr>
        </p:nvSpPr>
        <p:spPr/>
        <p:txBody>
          <a:bodyPr/>
          <a:lstStyle/>
          <a:p>
            <a:fld id="{2CE39D11-3B4A-624E-A352-598E2280C978}" type="datetime1">
              <a:rPr lang="en-GB" smtClean="0"/>
              <a:t>26/05/2022</a:t>
            </a:fld>
            <a:endParaRPr lang="en-US" dirty="0"/>
          </a:p>
        </p:txBody>
      </p:sp>
      <p:sp>
        <p:nvSpPr>
          <p:cNvPr id="3" name="Footer Placeholder 2">
            <a:extLst>
              <a:ext uri="{FF2B5EF4-FFF2-40B4-BE49-F238E27FC236}">
                <a16:creationId xmlns:a16="http://schemas.microsoft.com/office/drawing/2014/main" id="{499B2321-7439-A248-87EF-409F25812555}"/>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D942D22A-B211-444C-AFF0-B687BD140C61}"/>
              </a:ext>
            </a:extLst>
          </p:cNvPr>
          <p:cNvSpPr>
            <a:spLocks noGrp="1"/>
          </p:cNvSpPr>
          <p:nvPr>
            <p:ph type="sldNum" sz="quarter" idx="12"/>
          </p:nvPr>
        </p:nvSpPr>
        <p:spPr/>
        <p:txBody>
          <a:bodyPr/>
          <a:lstStyle/>
          <a:p>
            <a:fld id="{71766878-3199-4EAB-94E7-2D6D11070E14}" type="slidenum">
              <a:rPr lang="en-US" smtClean="0"/>
              <a:t>‹#›</a:t>
            </a:fld>
            <a:endParaRPr lang="en-US" dirty="0"/>
          </a:p>
        </p:txBody>
      </p:sp>
    </p:spTree>
    <p:extLst>
      <p:ext uri="{BB962C8B-B14F-4D97-AF65-F5344CB8AC3E}">
        <p14:creationId xmlns:p14="http://schemas.microsoft.com/office/powerpoint/2010/main" val="22462989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theme" Target="../theme/theme2.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B8C111-2154-4A4D-9BCC-4F5AD58913B6}" type="datetime1">
              <a:rPr lang="en-GB" smtClean="0"/>
              <a:t>26/05/2022</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761440192"/>
      </p:ext>
    </p:extLst>
  </p:cSld>
  <p:clrMap bg1="lt1" tx1="dk1" bg2="lt2" tx2="dk2" accent1="accent1" accent2="accent2" accent3="accent3" accent4="accent4" accent5="accent5" accent6="accent6" hlink="hlink" folHlink="folHlink"/>
  <p:sldLayoutIdLst>
    <p:sldLayoutId id="2147484019" r:id="rId1"/>
    <p:sldLayoutId id="2147484020" r:id="rId2"/>
    <p:sldLayoutId id="2147484021" r:id="rId3"/>
    <p:sldLayoutId id="2147484022" r:id="rId4"/>
    <p:sldLayoutId id="2147484023" r:id="rId5"/>
    <p:sldLayoutId id="2147484024" r:id="rId6"/>
    <p:sldLayoutId id="2147484025" r:id="rId7"/>
    <p:sldLayoutId id="2147484026" r:id="rId8"/>
    <p:sldLayoutId id="2147484027" r:id="rId9"/>
    <p:sldLayoutId id="2147484028" r:id="rId10"/>
    <p:sldLayoutId id="2147484029" r:id="rId11"/>
  </p:sldLayoutIdLst>
  <mc:AlternateContent xmlns:mc="http://schemas.openxmlformats.org/markup-compatibility/2006" xmlns:p14="http://schemas.microsoft.com/office/powerpoint/2010/main">
    <mc:Choice Requires="p14">
      <p:transition p14:dur="10"/>
    </mc:Choice>
    <mc:Fallback xmlns="">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2A20E4-32E1-425E-9CBB-9DE009DE8803}" type="datetime1">
              <a:rPr lang="en-GB" smtClean="0"/>
              <a:t>26/05/2022</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72284445"/>
      </p:ext>
    </p:extLst>
  </p:cSld>
  <p:clrMap bg1="lt1" tx1="dk1" bg2="lt2" tx2="dk2" accent1="accent1" accent2="accent2" accent3="accent3" accent4="accent4" accent5="accent5" accent6="accent6" hlink="hlink" folHlink="folHlink"/>
  <p:sldLayoutIdLst>
    <p:sldLayoutId id="2147484062" r:id="rId1"/>
    <p:sldLayoutId id="2147484058" r:id="rId2"/>
    <p:sldLayoutId id="2147484055" r:id="rId3"/>
    <p:sldLayoutId id="2147484063" r:id="rId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hyperlink" Target="https://www.healthylondon.org/our-work/homeless-health/covid-19-resources/#heading1" TargetMode="Externa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hyperlink" Target="https://onlinelibrary.wiley.com/doi/full/10.1111/1460-6984.12572" TargetMode="External"/><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image" Target="../media/image4.jpeg"/><Relationship Id="rId5" Type="http://schemas.openxmlformats.org/officeDocument/2006/relationships/hyperlink" Target="https://doi.org/10.12688/wellcomeopenres.15151.1" TargetMode="External"/><Relationship Id="rId4" Type="http://schemas.openxmlformats.org/officeDocument/2006/relationships/hyperlink" Target="https://onlinelibrary.wiley.com/doi/abs/10.1111/1460-6984.12521"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hyperlink" Target="https://theconversation.com/ask-or-aks-how-linguistic-prejudice-perpetuates-inequality-175839" TargetMode="External"/><Relationship Id="rId2" Type="http://schemas.openxmlformats.org/officeDocument/2006/relationships/notesSlide" Target="../notesSlides/notesSlide9.xml"/><Relationship Id="rId1" Type="http://schemas.openxmlformats.org/officeDocument/2006/relationships/slideLayout" Target="../slideLayouts/slideLayout15.xml"/><Relationship Id="rId6" Type="http://schemas.openxmlformats.org/officeDocument/2006/relationships/image" Target="../media/image8.jpeg"/><Relationship Id="rId5" Type="http://schemas.openxmlformats.org/officeDocument/2006/relationships/image" Target="../media/image7.jpg"/><Relationship Id="rId4" Type="http://schemas.openxmlformats.org/officeDocument/2006/relationships/image" Target="../media/image6.jpg"/></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hyperlink" Target="mailto:leigh.andrews@chgcomm.org" TargetMode="External"/><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hyperlink" Target="http://www.chgcomm.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atMod val="150000"/>
                <a:shade val="98000"/>
                <a:lumMod val="102000"/>
              </a:schemeClr>
            </a:gs>
            <a:gs pos="50000">
              <a:schemeClr val="bg1">
                <a:tint val="98000"/>
                <a:satMod val="130000"/>
                <a:shade val="9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856639B-5C1A-AB43-B729-26509F3CFA0A}"/>
              </a:ext>
            </a:extLst>
          </p:cNvPr>
          <p:cNvPicPr>
            <a:picLocks noChangeAspect="1"/>
          </p:cNvPicPr>
          <p:nvPr/>
        </p:nvPicPr>
        <p:blipFill rotWithShape="1">
          <a:blip r:embed="rId3"/>
          <a:srcRect l="1247" r="932" b="2"/>
          <a:stretch/>
        </p:blipFill>
        <p:spPr>
          <a:xfrm rot="21480000">
            <a:off x="1137837" y="1003258"/>
            <a:ext cx="9916327" cy="4764396"/>
          </a:xfrm>
          <a:prstGeom prst="rect">
            <a:avLst/>
          </a:prstGeom>
        </p:spPr>
      </p:pic>
      <p:sp>
        <p:nvSpPr>
          <p:cNvPr id="2" name="Slide Number Placeholder 1">
            <a:extLst>
              <a:ext uri="{FF2B5EF4-FFF2-40B4-BE49-F238E27FC236}">
                <a16:creationId xmlns:a16="http://schemas.microsoft.com/office/drawing/2014/main" id="{3AD9699A-6804-4032-925D-964F34D39FE5}"/>
              </a:ext>
            </a:extLst>
          </p:cNvPr>
          <p:cNvSpPr>
            <a:spLocks noGrp="1"/>
          </p:cNvSpPr>
          <p:nvPr>
            <p:ph type="sldNum" sz="quarter" idx="12"/>
          </p:nvPr>
        </p:nvSpPr>
        <p:spPr/>
        <p:txBody>
          <a:bodyPr/>
          <a:lstStyle/>
          <a:p>
            <a:fld id="{4FAB73BC-B049-4115-A692-8D63A059BFB8}" type="slidenum">
              <a:rPr lang="en-US" smtClean="0"/>
              <a:t>1</a:t>
            </a:fld>
            <a:endParaRPr lang="en-US" dirty="0"/>
          </a:p>
        </p:txBody>
      </p:sp>
    </p:spTree>
    <p:extLst>
      <p:ext uri="{BB962C8B-B14F-4D97-AF65-F5344CB8AC3E}">
        <p14:creationId xmlns:p14="http://schemas.microsoft.com/office/powerpoint/2010/main" val="284544492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7FA33FF-088D-4F16-95A2-2C64D353DE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376EFB1-01CF-419F-ABF1-2AF02BBFC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709160" cy="6858000"/>
          </a:xfrm>
          <a:prstGeom prst="rect">
            <a:avLst/>
          </a:prstGeom>
          <a:solidFill>
            <a:schemeClr val="tx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FF9DEA15-78BD-4750-AA18-B9F28A6D5A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284331" cy="6858000"/>
          </a:xfrm>
          <a:custGeom>
            <a:avLst/>
            <a:gdLst>
              <a:gd name="connsiteX0" fmla="*/ 0 w 4319042"/>
              <a:gd name="connsiteY0" fmla="*/ 0 h 6858000"/>
              <a:gd name="connsiteX1" fmla="*/ 1142888 w 4319042"/>
              <a:gd name="connsiteY1" fmla="*/ 0 h 6858000"/>
              <a:gd name="connsiteX2" fmla="*/ 4319042 w 4319042"/>
              <a:gd name="connsiteY2" fmla="*/ 6858000 h 6858000"/>
              <a:gd name="connsiteX3" fmla="*/ 0 w 431904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19042" h="6858000">
                <a:moveTo>
                  <a:pt x="0" y="0"/>
                </a:moveTo>
                <a:lnTo>
                  <a:pt x="1142888" y="0"/>
                </a:lnTo>
                <a:lnTo>
                  <a:pt x="4319042" y="6858000"/>
                </a:lnTo>
                <a:lnTo>
                  <a:pt x="0" y="6858000"/>
                </a:lnTo>
                <a:close/>
              </a:path>
            </a:pathLst>
          </a:custGeom>
          <a:solidFill>
            <a:schemeClr val="tx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ctrTitle"/>
          </p:nvPr>
        </p:nvSpPr>
        <p:spPr>
          <a:xfrm>
            <a:off x="804672" y="640080"/>
            <a:ext cx="3282696" cy="5257800"/>
          </a:xfrm>
        </p:spPr>
        <p:txBody>
          <a:bodyPr vert="horz" lIns="91440" tIns="45720" rIns="91440" bIns="45720" rtlCol="0" anchor="ctr">
            <a:normAutofit/>
          </a:bodyPr>
          <a:lstStyle/>
          <a:p>
            <a:pPr algn="l"/>
            <a:r>
              <a:rPr lang="en-US" sz="4400" kern="1200" dirty="0">
                <a:solidFill>
                  <a:schemeClr val="bg1"/>
                </a:solidFill>
                <a:latin typeface="+mj-lt"/>
                <a:ea typeface="+mj-ea"/>
                <a:cs typeface="+mj-cs"/>
              </a:rPr>
              <a:t>Leigh Andrews</a:t>
            </a:r>
          </a:p>
        </p:txBody>
      </p:sp>
      <p:sp>
        <p:nvSpPr>
          <p:cNvPr id="3" name="Subtitle 2"/>
          <p:cNvSpPr>
            <a:spLocks noGrp="1"/>
          </p:cNvSpPr>
          <p:nvPr>
            <p:ph type="subTitle" idx="1"/>
          </p:nvPr>
        </p:nvSpPr>
        <p:spPr>
          <a:xfrm>
            <a:off x="4890515" y="640081"/>
            <a:ext cx="7041289" cy="5257800"/>
          </a:xfrm>
        </p:spPr>
        <p:txBody>
          <a:bodyPr vert="horz" lIns="91440" tIns="45720" rIns="91440" bIns="45720" rtlCol="0" anchor="ctr">
            <a:normAutofit/>
          </a:bodyPr>
          <a:lstStyle/>
          <a:p>
            <a:pPr indent="-228600" algn="l">
              <a:buFont typeface="Arial" panose="020B0604020202020204" pitchFamily="34" charset="0"/>
              <a:buChar char="•"/>
            </a:pPr>
            <a:endParaRPr lang="en-US" dirty="0"/>
          </a:p>
          <a:p>
            <a:pPr indent="-228600" algn="l">
              <a:buFont typeface="Arial" panose="020B0604020202020204" pitchFamily="34" charset="0"/>
              <a:buChar char="•"/>
            </a:pPr>
            <a:r>
              <a:rPr lang="en-US" dirty="0"/>
              <a:t>Speech and Language Therapist</a:t>
            </a:r>
          </a:p>
          <a:p>
            <a:pPr indent="-228600" algn="l">
              <a:buFont typeface="Arial" panose="020B0604020202020204" pitchFamily="34" charset="0"/>
              <a:buChar char="•"/>
            </a:pPr>
            <a:r>
              <a:rPr lang="en-US" dirty="0"/>
              <a:t>Chair, Royal College of Speech and Language Therapists’ Homelessness  Clinical Excellence Network</a:t>
            </a:r>
          </a:p>
          <a:p>
            <a:pPr indent="-228600" algn="l">
              <a:buFont typeface="Arial" panose="020B0604020202020204" pitchFamily="34" charset="0"/>
              <a:buChar char="•"/>
            </a:pPr>
            <a:r>
              <a:rPr lang="en-US" dirty="0"/>
              <a:t>Registered Intermediary for the Ministry of Justice</a:t>
            </a:r>
          </a:p>
          <a:p>
            <a:pPr indent="-228600" algn="l">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505235F6-7929-4DA5-9987-13A30F738351}"/>
              </a:ext>
            </a:extLst>
          </p:cNvPr>
          <p:cNvSpPr>
            <a:spLocks noGrp="1"/>
          </p:cNvSpPr>
          <p:nvPr>
            <p:ph type="sldNum" sz="quarter" idx="12"/>
          </p:nvPr>
        </p:nvSpPr>
        <p:spPr/>
        <p:txBody>
          <a:bodyPr/>
          <a:lstStyle/>
          <a:p>
            <a:fld id="{4FAB73BC-B049-4115-A692-8D63A059BFB8}" type="slidenum">
              <a:rPr lang="en-US" smtClean="0"/>
              <a:t>2</a:t>
            </a:fld>
            <a:endParaRPr lang="en-US" dirty="0"/>
          </a:p>
        </p:txBody>
      </p:sp>
    </p:spTree>
    <p:extLst>
      <p:ext uri="{BB962C8B-B14F-4D97-AF65-F5344CB8AC3E}">
        <p14:creationId xmlns:p14="http://schemas.microsoft.com/office/powerpoint/2010/main" val="203103690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605494DE-B078-4D87-BB01-C84320618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9A0576B0-CD8C-4661-95C8-A9F2CE7CDD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4724288" cy="6861324"/>
          </a:xfrm>
          <a:prstGeom prst="rect">
            <a:avLst/>
          </a:prstGeom>
          <a:solidFill>
            <a:srgbClr val="000000">
              <a:alpha val="8039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Shape 47">
            <a:extLst>
              <a:ext uri="{FF2B5EF4-FFF2-40B4-BE49-F238E27FC236}">
                <a16:creationId xmlns:a16="http://schemas.microsoft.com/office/drawing/2014/main" id="{3FF60E2B-3919-423C-B1FF-56CDE66811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319042" cy="6858000"/>
          </a:xfrm>
          <a:custGeom>
            <a:avLst/>
            <a:gdLst>
              <a:gd name="connsiteX0" fmla="*/ 0 w 4319042"/>
              <a:gd name="connsiteY0" fmla="*/ 0 h 6858000"/>
              <a:gd name="connsiteX1" fmla="*/ 1142888 w 4319042"/>
              <a:gd name="connsiteY1" fmla="*/ 0 h 6858000"/>
              <a:gd name="connsiteX2" fmla="*/ 4319042 w 4319042"/>
              <a:gd name="connsiteY2" fmla="*/ 6858000 h 6858000"/>
              <a:gd name="connsiteX3" fmla="*/ 0 w 431904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19042" h="6858000">
                <a:moveTo>
                  <a:pt x="0" y="0"/>
                </a:moveTo>
                <a:lnTo>
                  <a:pt x="1142888" y="0"/>
                </a:lnTo>
                <a:lnTo>
                  <a:pt x="4319042" y="6858000"/>
                </a:lnTo>
                <a:lnTo>
                  <a:pt x="0" y="6858000"/>
                </a:lnTo>
                <a:close/>
              </a:path>
            </a:pathLst>
          </a:custGeom>
          <a:solidFill>
            <a:srgbClr val="000000">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ctrTitle"/>
          </p:nvPr>
        </p:nvSpPr>
        <p:spPr>
          <a:xfrm>
            <a:off x="804672" y="1122363"/>
            <a:ext cx="3308130" cy="2387600"/>
          </a:xfrm>
        </p:spPr>
        <p:txBody>
          <a:bodyPr vert="horz" lIns="91440" tIns="45720" rIns="91440" bIns="45720" rtlCol="0">
            <a:normAutofit/>
          </a:bodyPr>
          <a:lstStyle/>
          <a:p>
            <a:pPr algn="l"/>
            <a:r>
              <a:rPr lang="en-US" sz="2600">
                <a:solidFill>
                  <a:srgbClr val="FFFFFF"/>
                </a:solidFill>
                <a:latin typeface="Arial" panose="020B0604020202020204" pitchFamily="34" charset="0"/>
                <a:cs typeface="Arial" panose="020B0604020202020204" pitchFamily="34" charset="0"/>
              </a:rPr>
              <a:t>Speech and language therapists:</a:t>
            </a:r>
            <a:br>
              <a:rPr lang="en-US" sz="2600">
                <a:solidFill>
                  <a:srgbClr val="FFFFFF"/>
                </a:solidFill>
                <a:latin typeface="Arial" panose="020B0604020202020204" pitchFamily="34" charset="0"/>
                <a:cs typeface="Arial" panose="020B0604020202020204" pitchFamily="34" charset="0"/>
              </a:rPr>
            </a:br>
            <a:br>
              <a:rPr lang="en-US" sz="2600">
                <a:solidFill>
                  <a:srgbClr val="FFFFFF"/>
                </a:solidFill>
                <a:latin typeface="Arial" panose="020B0604020202020204" pitchFamily="34" charset="0"/>
                <a:cs typeface="Arial" panose="020B0604020202020204" pitchFamily="34" charset="0"/>
              </a:rPr>
            </a:br>
            <a:r>
              <a:rPr lang="en-US" sz="2600">
                <a:solidFill>
                  <a:srgbClr val="FFFFFF"/>
                </a:solidFill>
                <a:latin typeface="Arial" panose="020B0604020202020204" pitchFamily="34" charset="0"/>
                <a:cs typeface="Arial" panose="020B0604020202020204" pitchFamily="34" charset="0"/>
              </a:rPr>
              <a:t>The missing link in homelessness.</a:t>
            </a:r>
          </a:p>
        </p:txBody>
      </p:sp>
      <p:pic>
        <p:nvPicPr>
          <p:cNvPr id="32" name="Picture 31" descr="Yellow and blue symbols">
            <a:extLst>
              <a:ext uri="{FF2B5EF4-FFF2-40B4-BE49-F238E27FC236}">
                <a16:creationId xmlns:a16="http://schemas.microsoft.com/office/drawing/2014/main" id="{75C86454-C689-4478-9EB8-1ACD3DB0445B}"/>
              </a:ext>
            </a:extLst>
          </p:cNvPr>
          <p:cNvPicPr>
            <a:picLocks noChangeAspect="1"/>
          </p:cNvPicPr>
          <p:nvPr/>
        </p:nvPicPr>
        <p:blipFill rotWithShape="1">
          <a:blip r:embed="rId3"/>
          <a:srcRect l="14165" r="19322" b="1"/>
          <a:stretch/>
        </p:blipFill>
        <p:spPr>
          <a:xfrm>
            <a:off x="6036235" y="643467"/>
            <a:ext cx="4843818" cy="5571066"/>
          </a:xfrm>
          <a:prstGeom prst="rect">
            <a:avLst/>
          </a:prstGeom>
        </p:spPr>
      </p:pic>
      <p:sp>
        <p:nvSpPr>
          <p:cNvPr id="3" name="Slide Number Placeholder 2">
            <a:extLst>
              <a:ext uri="{FF2B5EF4-FFF2-40B4-BE49-F238E27FC236}">
                <a16:creationId xmlns:a16="http://schemas.microsoft.com/office/drawing/2014/main" id="{1F5FA3C3-46BE-4752-9331-E00A3970BF34}"/>
              </a:ext>
            </a:extLst>
          </p:cNvPr>
          <p:cNvSpPr>
            <a:spLocks noGrp="1"/>
          </p:cNvSpPr>
          <p:nvPr>
            <p:ph type="sldNum" sz="quarter" idx="12"/>
          </p:nvPr>
        </p:nvSpPr>
        <p:spPr/>
        <p:txBody>
          <a:bodyPr/>
          <a:lstStyle/>
          <a:p>
            <a:fld id="{4FAB73BC-B049-4115-A692-8D63A059BFB8}" type="slidenum">
              <a:rPr lang="en-US" smtClean="0"/>
              <a:t>3</a:t>
            </a:fld>
            <a:endParaRPr lang="en-US" dirty="0"/>
          </a:p>
        </p:txBody>
      </p:sp>
    </p:spTree>
    <p:extLst>
      <p:ext uri="{BB962C8B-B14F-4D97-AF65-F5344CB8AC3E}">
        <p14:creationId xmlns:p14="http://schemas.microsoft.com/office/powerpoint/2010/main" val="124697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F9DB0FC-6451-485D-AE84-23FCAC5272CA}"/>
              </a:ext>
            </a:extLst>
          </p:cNvPr>
          <p:cNvSpPr>
            <a:spLocks noGrp="1"/>
          </p:cNvSpPr>
          <p:nvPr>
            <p:ph type="title"/>
          </p:nvPr>
        </p:nvSpPr>
        <p:spPr>
          <a:xfrm>
            <a:off x="6094476" y="452065"/>
            <a:ext cx="5842549" cy="5866542"/>
          </a:xfrm>
        </p:spPr>
        <p:txBody>
          <a:bodyPr vert="horz" lIns="91440" tIns="45720" rIns="91440" bIns="45720" rtlCol="0" anchor="ctr">
            <a:normAutofit/>
          </a:bodyPr>
          <a:lstStyle/>
          <a:p>
            <a:r>
              <a:rPr lang="en-US" sz="3700" dirty="0"/>
              <a:t>The ‘Everyone In’ Campaign 1</a:t>
            </a:r>
          </a:p>
        </p:txBody>
      </p:sp>
      <p:pic>
        <p:nvPicPr>
          <p:cNvPr id="2050" name="Picture 2" descr="Woman Wearing a Bucket Hat">
            <a:extLst>
              <a:ext uri="{FF2B5EF4-FFF2-40B4-BE49-F238E27FC236}">
                <a16:creationId xmlns:a16="http://schemas.microsoft.com/office/drawing/2014/main" id="{3B87431B-BBFD-4DD0-B057-277F1F1FEF46}"/>
              </a:ext>
            </a:extLst>
          </p:cNvPr>
          <p:cNvPicPr>
            <a:picLocks noGrp="1" noChangeAspect="1" noChangeArrowheads="1"/>
          </p:cNvPicPr>
          <p:nvPr>
            <p:ph sz="half" idx="1"/>
          </p:nvPr>
        </p:nvPicPr>
        <p:blipFill rotWithShape="1">
          <a:blip r:embed="rId3">
            <a:extLst>
              <a:ext uri="{28A0092B-C50C-407E-A947-70E740481C1C}">
                <a14:useLocalDpi xmlns:a14="http://schemas.microsoft.com/office/drawing/2010/main" val="0"/>
              </a:ext>
            </a:extLst>
          </a:blip>
          <a:srcRect r="2" b="25440"/>
          <a:stretch/>
        </p:blipFill>
        <p:spPr bwMode="auto">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0E876ED9-712C-489F-8267-F907E9FC92DE}"/>
              </a:ext>
            </a:extLst>
          </p:cNvPr>
          <p:cNvSpPr>
            <a:spLocks noGrp="1"/>
          </p:cNvSpPr>
          <p:nvPr>
            <p:ph type="sldNum" sz="quarter" idx="12"/>
          </p:nvPr>
        </p:nvSpPr>
        <p:spPr/>
        <p:txBody>
          <a:bodyPr/>
          <a:lstStyle/>
          <a:p>
            <a:fld id="{4FAB73BC-B049-4115-A692-8D63A059BFB8}" type="slidenum">
              <a:rPr lang="en-US" smtClean="0"/>
              <a:t>4</a:t>
            </a:fld>
            <a:endParaRPr lang="en-US" dirty="0"/>
          </a:p>
        </p:txBody>
      </p:sp>
    </p:spTree>
    <p:extLst>
      <p:ext uri="{BB962C8B-B14F-4D97-AF65-F5344CB8AC3E}">
        <p14:creationId xmlns:p14="http://schemas.microsoft.com/office/powerpoint/2010/main" val="13429495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 name="Rectangle 75">
            <a:extLst>
              <a:ext uri="{FF2B5EF4-FFF2-40B4-BE49-F238E27FC236}">
                <a16:creationId xmlns:a16="http://schemas.microsoft.com/office/drawing/2014/main" id="{4C608BEB-860E-4094-8511-78603564A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50"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F9DB0FC-6451-485D-AE84-23FCAC5272CA}"/>
              </a:ext>
            </a:extLst>
          </p:cNvPr>
          <p:cNvSpPr>
            <a:spLocks noGrp="1"/>
          </p:cNvSpPr>
          <p:nvPr>
            <p:ph type="title"/>
          </p:nvPr>
        </p:nvSpPr>
        <p:spPr>
          <a:xfrm>
            <a:off x="838200" y="1412488"/>
            <a:ext cx="2899189" cy="4363844"/>
          </a:xfrm>
        </p:spPr>
        <p:txBody>
          <a:bodyPr vert="horz" lIns="91440" tIns="45720" rIns="91440" bIns="45720" rtlCol="0" anchor="t">
            <a:normAutofit/>
          </a:bodyPr>
          <a:lstStyle/>
          <a:p>
            <a:r>
              <a:rPr lang="en-US" sz="4000">
                <a:solidFill>
                  <a:srgbClr val="FFFFFF"/>
                </a:solidFill>
              </a:rPr>
              <a:t>The ‘Everyone In’ Campaign 2 </a:t>
            </a:r>
          </a:p>
        </p:txBody>
      </p:sp>
      <p:sp>
        <p:nvSpPr>
          <p:cNvPr id="5" name="Content Placeholder 4">
            <a:extLst>
              <a:ext uri="{FF2B5EF4-FFF2-40B4-BE49-F238E27FC236}">
                <a16:creationId xmlns:a16="http://schemas.microsoft.com/office/drawing/2014/main" id="{0D32031A-C018-4619-994B-D014D683C6A5}"/>
              </a:ext>
            </a:extLst>
          </p:cNvPr>
          <p:cNvSpPr>
            <a:spLocks noGrp="1"/>
          </p:cNvSpPr>
          <p:nvPr>
            <p:ph sz="half" idx="1"/>
          </p:nvPr>
        </p:nvSpPr>
        <p:spPr>
          <a:xfrm>
            <a:off x="4380855" y="1412488"/>
            <a:ext cx="3427283" cy="4363845"/>
          </a:xfrm>
        </p:spPr>
        <p:txBody>
          <a:bodyPr>
            <a:normAutofit/>
          </a:bodyPr>
          <a:lstStyle/>
          <a:p>
            <a:pPr marL="0" indent="0">
              <a:buNone/>
            </a:pPr>
            <a:r>
              <a:rPr lang="en-US" sz="1900" dirty="0"/>
              <a:t>A Covid 19 screening questionnaire was created by GLA and partners in March 2020.</a:t>
            </a:r>
          </a:p>
          <a:p>
            <a:pPr marL="0" indent="0">
              <a:buNone/>
            </a:pPr>
            <a:r>
              <a:rPr lang="en-US" sz="1900" dirty="0"/>
              <a:t>e.g. “In the last 7 days have you experienced a new cough, breathlessness or fever?”</a:t>
            </a:r>
          </a:p>
          <a:p>
            <a:endParaRPr lang="en-GB" sz="2000" dirty="0"/>
          </a:p>
        </p:txBody>
      </p:sp>
      <p:cxnSp>
        <p:nvCxnSpPr>
          <p:cNvPr id="78" name="Straight Connector 77">
            <a:extLst>
              <a:ext uri="{FF2B5EF4-FFF2-40B4-BE49-F238E27FC236}">
                <a16:creationId xmlns:a16="http://schemas.microsoft.com/office/drawing/2014/main" id="{1F16A8D4-FE87-4604-88B2-394B5D1EB4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9871" y="1412488"/>
            <a:ext cx="0" cy="36576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A3F91DCF-4C60-424E-A7DA-E6C4A7F7D5BF}"/>
              </a:ext>
            </a:extLst>
          </p:cNvPr>
          <p:cNvSpPr>
            <a:spLocks noGrp="1"/>
          </p:cNvSpPr>
          <p:nvPr>
            <p:ph sz="half" idx="2"/>
          </p:nvPr>
        </p:nvSpPr>
        <p:spPr>
          <a:xfrm>
            <a:off x="8451604" y="1412489"/>
            <a:ext cx="3197701" cy="4363844"/>
          </a:xfrm>
        </p:spPr>
        <p:txBody>
          <a:bodyPr vert="horz" lIns="91440" tIns="45720" rIns="91440" bIns="45720" rtlCol="0">
            <a:normAutofit/>
          </a:bodyPr>
          <a:lstStyle/>
          <a:p>
            <a:pPr marL="0" indent="0">
              <a:buNone/>
            </a:pPr>
            <a:r>
              <a:rPr lang="en-US" sz="1900" dirty="0"/>
              <a:t>Change Communication suggested different wording to make questions easier to understand.</a:t>
            </a:r>
          </a:p>
          <a:p>
            <a:pPr marL="0" indent="0">
              <a:buNone/>
            </a:pPr>
            <a:r>
              <a:rPr lang="en-US" sz="1900" dirty="0"/>
              <a:t>e.g. </a:t>
            </a:r>
            <a:r>
              <a:rPr lang="en-US" sz="1900" dirty="0">
                <a:solidFill>
                  <a:srgbClr val="7030A0"/>
                </a:solidFill>
              </a:rPr>
              <a:t>(Use a calendar and point) “Today is Friday. Since last Friday have you:</a:t>
            </a:r>
          </a:p>
          <a:p>
            <a:pPr marL="0" indent="0">
              <a:buNone/>
            </a:pPr>
            <a:r>
              <a:rPr lang="en-US" sz="1900" dirty="0">
                <a:solidFill>
                  <a:srgbClr val="7030A0"/>
                </a:solidFill>
              </a:rPr>
              <a:t>Started coughing?</a:t>
            </a:r>
          </a:p>
          <a:p>
            <a:pPr marL="0" indent="0">
              <a:buNone/>
            </a:pPr>
            <a:r>
              <a:rPr lang="en-US" sz="1900" dirty="0">
                <a:solidFill>
                  <a:srgbClr val="7030A0"/>
                </a:solidFill>
              </a:rPr>
              <a:t>Felt out of breath?</a:t>
            </a:r>
          </a:p>
          <a:p>
            <a:pPr marL="0" indent="0">
              <a:buNone/>
            </a:pPr>
            <a:r>
              <a:rPr lang="en-US" sz="1900" dirty="0">
                <a:solidFill>
                  <a:srgbClr val="7030A0"/>
                </a:solidFill>
              </a:rPr>
              <a:t>Felt very hot?</a:t>
            </a:r>
          </a:p>
          <a:p>
            <a:pPr marL="0" indent="0">
              <a:buNone/>
            </a:pPr>
            <a:r>
              <a:rPr lang="en-US" sz="1900" dirty="0">
                <a:solidFill>
                  <a:srgbClr val="7030A0"/>
                </a:solidFill>
              </a:rPr>
              <a:t>(All questions supported by gesture / pictures).</a:t>
            </a:r>
          </a:p>
          <a:p>
            <a:endParaRPr lang="en-US" sz="1900" dirty="0"/>
          </a:p>
          <a:p>
            <a:endParaRPr lang="en-US" sz="1900" dirty="0"/>
          </a:p>
          <a:p>
            <a:pPr marL="0" indent="0">
              <a:buNone/>
            </a:pPr>
            <a:endParaRPr lang="en-US" sz="1900" dirty="0"/>
          </a:p>
          <a:p>
            <a:pPr marL="0" indent="0">
              <a:buNone/>
            </a:pPr>
            <a:endParaRPr lang="en-US" sz="1900" dirty="0"/>
          </a:p>
          <a:p>
            <a:pPr marL="0"/>
            <a:endParaRPr lang="en-US" sz="1900" dirty="0"/>
          </a:p>
        </p:txBody>
      </p:sp>
      <p:sp>
        <p:nvSpPr>
          <p:cNvPr id="8" name="Content Placeholder 4">
            <a:extLst>
              <a:ext uri="{FF2B5EF4-FFF2-40B4-BE49-F238E27FC236}">
                <a16:creationId xmlns:a16="http://schemas.microsoft.com/office/drawing/2014/main" id="{DDE904B6-2D26-4D37-931A-939B45B4FCC3}"/>
              </a:ext>
            </a:extLst>
          </p:cNvPr>
          <p:cNvSpPr txBox="1">
            <a:spLocks/>
          </p:cNvSpPr>
          <p:nvPr/>
        </p:nvSpPr>
        <p:spPr>
          <a:xfrm>
            <a:off x="3138756" y="5815173"/>
            <a:ext cx="5181600" cy="19808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3" name="Slide Number Placeholder 2">
            <a:extLst>
              <a:ext uri="{FF2B5EF4-FFF2-40B4-BE49-F238E27FC236}">
                <a16:creationId xmlns:a16="http://schemas.microsoft.com/office/drawing/2014/main" id="{290D0B1D-3F4D-4527-A3F7-3E03A707594C}"/>
              </a:ext>
            </a:extLst>
          </p:cNvPr>
          <p:cNvSpPr>
            <a:spLocks noGrp="1"/>
          </p:cNvSpPr>
          <p:nvPr>
            <p:ph type="sldNum" sz="quarter" idx="12"/>
          </p:nvPr>
        </p:nvSpPr>
        <p:spPr/>
        <p:txBody>
          <a:bodyPr/>
          <a:lstStyle/>
          <a:p>
            <a:fld id="{4FAB73BC-B049-4115-A692-8D63A059BFB8}" type="slidenum">
              <a:rPr lang="en-US" smtClean="0"/>
              <a:t>5</a:t>
            </a:fld>
            <a:endParaRPr lang="en-US" dirty="0"/>
          </a:p>
        </p:txBody>
      </p:sp>
    </p:spTree>
    <p:extLst>
      <p:ext uri="{BB962C8B-B14F-4D97-AF65-F5344CB8AC3E}">
        <p14:creationId xmlns:p14="http://schemas.microsoft.com/office/powerpoint/2010/main" val="20528627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C7FA33FF-088D-4F16-95A2-2C64D353DE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A376EFB1-01CF-419F-ABF1-2AF02BBFC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709160" cy="6858000"/>
          </a:xfrm>
          <a:prstGeom prst="rect">
            <a:avLst/>
          </a:prstGeom>
          <a:solidFill>
            <a:schemeClr val="tx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Freeform: Shape 23">
            <a:extLst>
              <a:ext uri="{FF2B5EF4-FFF2-40B4-BE49-F238E27FC236}">
                <a16:creationId xmlns:a16="http://schemas.microsoft.com/office/drawing/2014/main" id="{FF9DEA15-78BD-4750-AA18-B9F28A6D5A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284331" cy="6858000"/>
          </a:xfrm>
          <a:custGeom>
            <a:avLst/>
            <a:gdLst>
              <a:gd name="connsiteX0" fmla="*/ 0 w 4319042"/>
              <a:gd name="connsiteY0" fmla="*/ 0 h 6858000"/>
              <a:gd name="connsiteX1" fmla="*/ 1142888 w 4319042"/>
              <a:gd name="connsiteY1" fmla="*/ 0 h 6858000"/>
              <a:gd name="connsiteX2" fmla="*/ 4319042 w 4319042"/>
              <a:gd name="connsiteY2" fmla="*/ 6858000 h 6858000"/>
              <a:gd name="connsiteX3" fmla="*/ 0 w 431904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19042" h="6858000">
                <a:moveTo>
                  <a:pt x="0" y="0"/>
                </a:moveTo>
                <a:lnTo>
                  <a:pt x="1142888" y="0"/>
                </a:lnTo>
                <a:lnTo>
                  <a:pt x="4319042" y="6858000"/>
                </a:lnTo>
                <a:lnTo>
                  <a:pt x="0" y="6858000"/>
                </a:lnTo>
                <a:close/>
              </a:path>
            </a:pathLst>
          </a:custGeom>
          <a:solidFill>
            <a:schemeClr val="tx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itle 1">
            <a:extLst>
              <a:ext uri="{FF2B5EF4-FFF2-40B4-BE49-F238E27FC236}">
                <a16:creationId xmlns:a16="http://schemas.microsoft.com/office/drawing/2014/main" id="{7452C872-CF4D-44E8-AFC4-0F923EEFD039}"/>
              </a:ext>
            </a:extLst>
          </p:cNvPr>
          <p:cNvSpPr>
            <a:spLocks noGrp="1"/>
          </p:cNvSpPr>
          <p:nvPr>
            <p:ph type="title"/>
          </p:nvPr>
        </p:nvSpPr>
        <p:spPr>
          <a:xfrm>
            <a:off x="804672" y="640080"/>
            <a:ext cx="3282696" cy="5257800"/>
          </a:xfrm>
        </p:spPr>
        <p:txBody>
          <a:bodyPr vert="horz" lIns="91440" tIns="45720" rIns="91440" bIns="45720" rtlCol="0" anchor="ctr">
            <a:normAutofit/>
          </a:bodyPr>
          <a:lstStyle/>
          <a:p>
            <a:r>
              <a:rPr lang="en-US" kern="1200">
                <a:solidFill>
                  <a:schemeClr val="bg1"/>
                </a:solidFill>
                <a:latin typeface="+mj-lt"/>
                <a:ea typeface="+mj-ea"/>
                <a:cs typeface="+mj-cs"/>
              </a:rPr>
              <a:t>The ‘Everyone In’ Campaign 3</a:t>
            </a:r>
          </a:p>
        </p:txBody>
      </p:sp>
      <p:sp>
        <p:nvSpPr>
          <p:cNvPr id="8" name="Content Placeholder 3">
            <a:extLst>
              <a:ext uri="{FF2B5EF4-FFF2-40B4-BE49-F238E27FC236}">
                <a16:creationId xmlns:a16="http://schemas.microsoft.com/office/drawing/2014/main" id="{5C555440-7664-4111-919E-70A09F7C1218}"/>
              </a:ext>
            </a:extLst>
          </p:cNvPr>
          <p:cNvSpPr txBox="1">
            <a:spLocks/>
          </p:cNvSpPr>
          <p:nvPr/>
        </p:nvSpPr>
        <p:spPr>
          <a:xfrm>
            <a:off x="5358384" y="640081"/>
            <a:ext cx="6024654" cy="5257800"/>
          </a:xfrm>
          <a:prstGeom prst="rect">
            <a:avLst/>
          </a:prstGeom>
        </p:spPr>
        <p:txBody>
          <a:bodyPr vert="horz" lIns="91440" tIns="45720" rIns="91440" bIns="45720" rtlCol="0" anchor="ct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endParaRPr lang="en-US" sz="2400" dirty="0"/>
          </a:p>
          <a:p>
            <a:pPr marL="0"/>
            <a:endParaRPr lang="en-US" sz="2400" dirty="0"/>
          </a:p>
          <a:p>
            <a:pPr marL="0"/>
            <a:endParaRPr lang="en-US" sz="2400" dirty="0"/>
          </a:p>
          <a:p>
            <a:pPr marL="0"/>
            <a:endParaRPr lang="en-US" sz="2400" dirty="0"/>
          </a:p>
          <a:p>
            <a:pPr marL="0"/>
            <a:endParaRPr lang="en-US" sz="2400" dirty="0"/>
          </a:p>
          <a:p>
            <a:pPr marL="0" indent="0">
              <a:buNone/>
            </a:pPr>
            <a:r>
              <a:rPr lang="en-US" sz="2400" dirty="0"/>
              <a:t>The questions were not changed. </a:t>
            </a:r>
          </a:p>
          <a:p>
            <a:pPr marL="0" indent="0">
              <a:buNone/>
            </a:pPr>
            <a:r>
              <a:rPr lang="en-US" sz="2400" dirty="0"/>
              <a:t>227 people were asked the GLA question.</a:t>
            </a:r>
          </a:p>
          <a:p>
            <a:pPr marL="0"/>
            <a:endParaRPr lang="en-US" sz="2400" dirty="0"/>
          </a:p>
          <a:p>
            <a:pPr marL="0"/>
            <a:r>
              <a:rPr lang="en-US" sz="2400" dirty="0"/>
              <a:t>How many people were found to be in the wrong Covid cohort?</a:t>
            </a:r>
          </a:p>
          <a:p>
            <a:pPr marL="0"/>
            <a:r>
              <a:rPr lang="en-US" sz="2400" dirty="0"/>
              <a:t>Was this, in part, due to misunderstanding?</a:t>
            </a:r>
          </a:p>
          <a:p>
            <a:pPr marL="0"/>
            <a:r>
              <a:rPr lang="en-US" sz="2400" dirty="0">
                <a:hlinkClick r:id="rId2"/>
              </a:rPr>
              <a:t>https://www.healthylondon.org/our-work/homeless-health/covid-19-resources/#heading1</a:t>
            </a:r>
            <a:r>
              <a:rPr lang="en-US" sz="2400" dirty="0"/>
              <a:t> Look under ‘case studies’.</a:t>
            </a:r>
          </a:p>
          <a:p>
            <a:pPr marL="0"/>
            <a:endParaRPr lang="en-US" sz="2400" dirty="0"/>
          </a:p>
          <a:p>
            <a:endParaRPr lang="en-US" sz="2400" dirty="0"/>
          </a:p>
          <a:p>
            <a:endParaRPr lang="en-US" sz="2400" dirty="0"/>
          </a:p>
          <a:p>
            <a:pPr marL="0"/>
            <a:endParaRPr lang="en-US" sz="2400" dirty="0"/>
          </a:p>
          <a:p>
            <a:pPr marL="0"/>
            <a:endParaRPr lang="en-US" sz="2400" dirty="0"/>
          </a:p>
          <a:p>
            <a:pPr marL="0"/>
            <a:endParaRPr lang="en-US" sz="2400" dirty="0"/>
          </a:p>
        </p:txBody>
      </p:sp>
      <p:sp>
        <p:nvSpPr>
          <p:cNvPr id="2" name="Slide Number Placeholder 1">
            <a:extLst>
              <a:ext uri="{FF2B5EF4-FFF2-40B4-BE49-F238E27FC236}">
                <a16:creationId xmlns:a16="http://schemas.microsoft.com/office/drawing/2014/main" id="{774EA3B8-5F82-4F8F-9B19-2220154998BC}"/>
              </a:ext>
            </a:extLst>
          </p:cNvPr>
          <p:cNvSpPr>
            <a:spLocks noGrp="1"/>
          </p:cNvSpPr>
          <p:nvPr>
            <p:ph type="sldNum" sz="quarter" idx="12"/>
          </p:nvPr>
        </p:nvSpPr>
        <p:spPr/>
        <p:txBody>
          <a:bodyPr/>
          <a:lstStyle/>
          <a:p>
            <a:fld id="{4FAB73BC-B049-4115-A692-8D63A059BFB8}" type="slidenum">
              <a:rPr lang="en-US" smtClean="0"/>
              <a:t>6</a:t>
            </a:fld>
            <a:endParaRPr lang="en-US" dirty="0"/>
          </a:p>
        </p:txBody>
      </p:sp>
    </p:spTree>
    <p:extLst>
      <p:ext uri="{BB962C8B-B14F-4D97-AF65-F5344CB8AC3E}">
        <p14:creationId xmlns:p14="http://schemas.microsoft.com/office/powerpoint/2010/main" val="38548555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C608BEB-860E-4094-8511-78603564A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50"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4DA866F-5C18-4DB3-A35F-47BE2040374F}"/>
              </a:ext>
            </a:extLst>
          </p:cNvPr>
          <p:cNvSpPr>
            <a:spLocks noGrp="1"/>
          </p:cNvSpPr>
          <p:nvPr>
            <p:ph type="title"/>
          </p:nvPr>
        </p:nvSpPr>
        <p:spPr>
          <a:xfrm>
            <a:off x="257176" y="642938"/>
            <a:ext cx="3480214" cy="5133394"/>
          </a:xfrm>
        </p:spPr>
        <p:txBody>
          <a:bodyPr anchor="t">
            <a:normAutofit/>
          </a:bodyPr>
          <a:lstStyle/>
          <a:p>
            <a:r>
              <a:rPr lang="en-US" sz="4000" dirty="0">
                <a:solidFill>
                  <a:srgbClr val="FFFFFF"/>
                </a:solidFill>
              </a:rPr>
              <a:t>The clinical education of SLTs includes…..</a:t>
            </a:r>
            <a:endParaRPr lang="en-GB" sz="4000" dirty="0">
              <a:solidFill>
                <a:srgbClr val="FFFFFF"/>
              </a:solidFill>
            </a:endParaRPr>
          </a:p>
        </p:txBody>
      </p:sp>
      <p:sp>
        <p:nvSpPr>
          <p:cNvPr id="3" name="Content Placeholder 2">
            <a:extLst>
              <a:ext uri="{FF2B5EF4-FFF2-40B4-BE49-F238E27FC236}">
                <a16:creationId xmlns:a16="http://schemas.microsoft.com/office/drawing/2014/main" id="{47076A27-207D-48B3-A220-1AD39746A749}"/>
              </a:ext>
            </a:extLst>
          </p:cNvPr>
          <p:cNvSpPr>
            <a:spLocks noGrp="1"/>
          </p:cNvSpPr>
          <p:nvPr>
            <p:ph sz="half" idx="1"/>
          </p:nvPr>
        </p:nvSpPr>
        <p:spPr>
          <a:xfrm>
            <a:off x="4380855" y="828675"/>
            <a:ext cx="3534417" cy="5272088"/>
          </a:xfrm>
        </p:spPr>
        <p:txBody>
          <a:bodyPr>
            <a:normAutofit/>
          </a:bodyPr>
          <a:lstStyle/>
          <a:p>
            <a:pPr marL="0" indent="0">
              <a:buNone/>
            </a:pPr>
            <a:r>
              <a:rPr lang="en-US" sz="1600" dirty="0"/>
              <a:t>Alternative and augmentative communication</a:t>
            </a:r>
          </a:p>
          <a:p>
            <a:pPr marL="0" indent="0">
              <a:buNone/>
            </a:pPr>
            <a:r>
              <a:rPr lang="en-US" sz="1600" dirty="0"/>
              <a:t>Anatomy and physiology</a:t>
            </a:r>
          </a:p>
          <a:p>
            <a:pPr marL="0" indent="0">
              <a:buNone/>
            </a:pPr>
            <a:r>
              <a:rPr lang="en-US" sz="1600" dirty="0"/>
              <a:t>Audiology</a:t>
            </a:r>
          </a:p>
          <a:p>
            <a:pPr marL="0" indent="0">
              <a:buNone/>
            </a:pPr>
            <a:r>
              <a:rPr lang="en-US" sz="1600" dirty="0"/>
              <a:t>Acoustic phonetics</a:t>
            </a:r>
          </a:p>
          <a:p>
            <a:pPr marL="0" indent="0">
              <a:buNone/>
            </a:pPr>
            <a:r>
              <a:rPr lang="en-US" sz="1600" dirty="0">
                <a:highlight>
                  <a:srgbClr val="FFFF00"/>
                </a:highlight>
              </a:rPr>
              <a:t>Acquired language disorders</a:t>
            </a:r>
          </a:p>
          <a:p>
            <a:pPr marL="0" indent="0">
              <a:buNone/>
            </a:pPr>
            <a:r>
              <a:rPr lang="en-US" sz="1600" dirty="0">
                <a:highlight>
                  <a:srgbClr val="FFFF00"/>
                </a:highlight>
              </a:rPr>
              <a:t>Autistic spectrum disorders</a:t>
            </a:r>
          </a:p>
          <a:p>
            <a:pPr marL="0" indent="0">
              <a:buNone/>
            </a:pPr>
            <a:r>
              <a:rPr lang="en-US" sz="1600" dirty="0"/>
              <a:t>Cerebral palsy</a:t>
            </a:r>
          </a:p>
          <a:p>
            <a:pPr marL="0" indent="0">
              <a:buNone/>
            </a:pPr>
            <a:r>
              <a:rPr lang="en-US" sz="1600" dirty="0"/>
              <a:t>Cleft palate</a:t>
            </a:r>
          </a:p>
          <a:p>
            <a:pPr marL="0" indent="0">
              <a:buNone/>
            </a:pPr>
            <a:r>
              <a:rPr lang="en-US" sz="1600" dirty="0">
                <a:highlight>
                  <a:srgbClr val="FFFF00"/>
                </a:highlight>
              </a:rPr>
              <a:t>Deafness</a:t>
            </a:r>
          </a:p>
          <a:p>
            <a:pPr marL="0" indent="0">
              <a:buNone/>
            </a:pPr>
            <a:r>
              <a:rPr lang="en-US" sz="1600" dirty="0"/>
              <a:t>Developmental language disorders</a:t>
            </a:r>
          </a:p>
          <a:p>
            <a:pPr marL="0" indent="0">
              <a:buNone/>
            </a:pPr>
            <a:r>
              <a:rPr lang="en-US" sz="1600" dirty="0">
                <a:highlight>
                  <a:srgbClr val="FFFF00"/>
                </a:highlight>
              </a:rPr>
              <a:t>Learning disabilities</a:t>
            </a:r>
          </a:p>
          <a:p>
            <a:pPr marL="0" indent="0">
              <a:buNone/>
            </a:pPr>
            <a:r>
              <a:rPr lang="en-US" sz="1600" dirty="0">
                <a:highlight>
                  <a:srgbClr val="FFFF00"/>
                </a:highlight>
              </a:rPr>
              <a:t>Mental health</a:t>
            </a:r>
          </a:p>
          <a:p>
            <a:pPr marL="0" indent="0">
              <a:buNone/>
            </a:pPr>
            <a:r>
              <a:rPr lang="en-US" sz="1600" dirty="0">
                <a:highlight>
                  <a:srgbClr val="FFFF00"/>
                </a:highlight>
              </a:rPr>
              <a:t>Language processing</a:t>
            </a:r>
          </a:p>
          <a:p>
            <a:pPr marL="0" indent="0">
              <a:buNone/>
            </a:pPr>
            <a:r>
              <a:rPr lang="en-US" sz="1600" dirty="0"/>
              <a:t>Research and evidence-based practice</a:t>
            </a:r>
          </a:p>
          <a:p>
            <a:endParaRPr lang="en-GB" sz="1300" dirty="0"/>
          </a:p>
        </p:txBody>
      </p:sp>
      <p:cxnSp>
        <p:nvCxnSpPr>
          <p:cNvPr id="16" name="Straight Connector 15">
            <a:extLst>
              <a:ext uri="{FF2B5EF4-FFF2-40B4-BE49-F238E27FC236}">
                <a16:creationId xmlns:a16="http://schemas.microsoft.com/office/drawing/2014/main" id="{1F16A8D4-FE87-4604-88B2-394B5D1EB4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9871" y="1412488"/>
            <a:ext cx="0" cy="36576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463A7336-BA62-4EE2-9364-53DC7FE52A6F}"/>
              </a:ext>
            </a:extLst>
          </p:cNvPr>
          <p:cNvSpPr>
            <a:spLocks noGrp="1"/>
          </p:cNvSpPr>
          <p:nvPr>
            <p:ph sz="half" idx="2"/>
          </p:nvPr>
        </p:nvSpPr>
        <p:spPr>
          <a:xfrm>
            <a:off x="8451604" y="828674"/>
            <a:ext cx="3197701" cy="5586413"/>
          </a:xfrm>
        </p:spPr>
        <p:txBody>
          <a:bodyPr>
            <a:noAutofit/>
          </a:bodyPr>
          <a:lstStyle/>
          <a:p>
            <a:pPr marL="0" indent="0">
              <a:buNone/>
            </a:pPr>
            <a:r>
              <a:rPr lang="en-US" sz="1600" dirty="0"/>
              <a:t>Development through lifespan (in utero to end of life)</a:t>
            </a:r>
          </a:p>
          <a:p>
            <a:pPr marL="0" indent="0">
              <a:buNone/>
            </a:pPr>
            <a:r>
              <a:rPr lang="en-US" sz="1600" dirty="0">
                <a:highlight>
                  <a:srgbClr val="FFFF00"/>
                </a:highlight>
              </a:rPr>
              <a:t>Ear, nose and throat</a:t>
            </a:r>
          </a:p>
          <a:p>
            <a:pPr marL="0" indent="0">
              <a:buNone/>
            </a:pPr>
            <a:r>
              <a:rPr lang="en-US" sz="1600" dirty="0"/>
              <a:t>Linguistics</a:t>
            </a:r>
          </a:p>
          <a:p>
            <a:pPr marL="0" indent="0">
              <a:buNone/>
            </a:pPr>
            <a:r>
              <a:rPr lang="en-US" sz="1600" dirty="0">
                <a:highlight>
                  <a:srgbClr val="FFFF00"/>
                </a:highlight>
              </a:rPr>
              <a:t>Neurology</a:t>
            </a:r>
          </a:p>
          <a:p>
            <a:pPr marL="0" indent="0">
              <a:buNone/>
            </a:pPr>
            <a:r>
              <a:rPr lang="en-US" sz="1600" dirty="0"/>
              <a:t>Phonology</a:t>
            </a:r>
          </a:p>
          <a:p>
            <a:pPr marL="0" indent="0">
              <a:buNone/>
            </a:pPr>
            <a:r>
              <a:rPr lang="en-US" sz="1600" dirty="0"/>
              <a:t>Professional studies</a:t>
            </a:r>
          </a:p>
          <a:p>
            <a:pPr marL="0" indent="0">
              <a:buNone/>
            </a:pPr>
            <a:r>
              <a:rPr lang="en-US" sz="1600" dirty="0"/>
              <a:t>Speech and language development</a:t>
            </a:r>
          </a:p>
          <a:p>
            <a:pPr marL="0" indent="0">
              <a:buNone/>
            </a:pPr>
            <a:r>
              <a:rPr lang="en-US" sz="1600" dirty="0"/>
              <a:t>Child speech disorders</a:t>
            </a:r>
          </a:p>
          <a:p>
            <a:pPr marL="0" indent="0">
              <a:buNone/>
            </a:pPr>
            <a:r>
              <a:rPr lang="en-US" sz="1600" dirty="0">
                <a:highlight>
                  <a:srgbClr val="FFFF00"/>
                </a:highlight>
              </a:rPr>
              <a:t>Dementia</a:t>
            </a:r>
          </a:p>
          <a:p>
            <a:pPr marL="0" indent="0">
              <a:buNone/>
            </a:pPr>
            <a:r>
              <a:rPr lang="en-US" sz="1600" dirty="0">
                <a:highlight>
                  <a:srgbClr val="FFFF00"/>
                </a:highlight>
              </a:rPr>
              <a:t>Dysfluency</a:t>
            </a:r>
          </a:p>
          <a:p>
            <a:pPr marL="0" indent="0">
              <a:buNone/>
            </a:pPr>
            <a:r>
              <a:rPr lang="en-US" sz="1600" dirty="0">
                <a:highlight>
                  <a:srgbClr val="FFFF00"/>
                </a:highlight>
              </a:rPr>
              <a:t>Dysphagia</a:t>
            </a:r>
          </a:p>
          <a:p>
            <a:pPr marL="0" indent="0">
              <a:buNone/>
            </a:pPr>
            <a:r>
              <a:rPr lang="en-US" sz="1600" dirty="0">
                <a:highlight>
                  <a:srgbClr val="FFFF00"/>
                </a:highlight>
              </a:rPr>
              <a:t>Motor speech disorders</a:t>
            </a:r>
          </a:p>
          <a:p>
            <a:pPr marL="0" indent="0">
              <a:buNone/>
            </a:pPr>
            <a:r>
              <a:rPr lang="en-US" sz="1600" dirty="0">
                <a:highlight>
                  <a:srgbClr val="FFFF00"/>
                </a:highlight>
              </a:rPr>
              <a:t>Research methods</a:t>
            </a:r>
          </a:p>
          <a:p>
            <a:pPr marL="0" indent="0">
              <a:buNone/>
            </a:pPr>
            <a:r>
              <a:rPr lang="en-US" sz="1600" dirty="0">
                <a:highlight>
                  <a:srgbClr val="FFFF00"/>
                </a:highlight>
              </a:rPr>
              <a:t>Voice</a:t>
            </a:r>
            <a:endParaRPr lang="en-GB" sz="1600" dirty="0">
              <a:highlight>
                <a:srgbClr val="FFFF00"/>
              </a:highlight>
            </a:endParaRPr>
          </a:p>
        </p:txBody>
      </p:sp>
      <p:sp>
        <p:nvSpPr>
          <p:cNvPr id="5" name="Slide Number Placeholder 4">
            <a:extLst>
              <a:ext uri="{FF2B5EF4-FFF2-40B4-BE49-F238E27FC236}">
                <a16:creationId xmlns:a16="http://schemas.microsoft.com/office/drawing/2014/main" id="{EE6794F1-D54F-44E6-AD93-E7136DB3AEF2}"/>
              </a:ext>
            </a:extLst>
          </p:cNvPr>
          <p:cNvSpPr>
            <a:spLocks noGrp="1"/>
          </p:cNvSpPr>
          <p:nvPr>
            <p:ph type="sldNum" sz="quarter" idx="12"/>
          </p:nvPr>
        </p:nvSpPr>
        <p:spPr/>
        <p:txBody>
          <a:bodyPr/>
          <a:lstStyle/>
          <a:p>
            <a:fld id="{4FAB73BC-B049-4115-A692-8D63A059BFB8}" type="slidenum">
              <a:rPr lang="en-US" smtClean="0"/>
              <a:t>7</a:t>
            </a:fld>
            <a:endParaRPr lang="en-US" dirty="0"/>
          </a:p>
        </p:txBody>
      </p:sp>
    </p:spTree>
    <p:extLst>
      <p:ext uri="{BB962C8B-B14F-4D97-AF65-F5344CB8AC3E}">
        <p14:creationId xmlns:p14="http://schemas.microsoft.com/office/powerpoint/2010/main" val="33286237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0">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8" name="Rectangle 22">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Freeform: Shape 30">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3" name="Rectangle 32">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DC6CAF8-45B1-4438-AF73-CF6FBE5EA4D3}"/>
              </a:ext>
            </a:extLst>
          </p:cNvPr>
          <p:cNvSpPr>
            <a:spLocks noGrp="1"/>
          </p:cNvSpPr>
          <p:nvPr>
            <p:ph type="title"/>
          </p:nvPr>
        </p:nvSpPr>
        <p:spPr>
          <a:xfrm>
            <a:off x="229828" y="429217"/>
            <a:ext cx="3534283" cy="3599858"/>
          </a:xfrm>
        </p:spPr>
        <p:txBody>
          <a:bodyPr vert="horz" lIns="91440" tIns="45720" rIns="91440" bIns="45720" rtlCol="0" anchor="b">
            <a:normAutofit/>
          </a:bodyPr>
          <a:lstStyle/>
          <a:p>
            <a:r>
              <a:rPr lang="en-US" sz="4000" dirty="0">
                <a:solidFill>
                  <a:schemeClr val="bg1"/>
                </a:solidFill>
              </a:rPr>
              <a:t>Some conditions with an impact on communication or swallow.</a:t>
            </a:r>
            <a:endParaRPr lang="en-US" sz="4000" kern="1200" dirty="0">
              <a:solidFill>
                <a:schemeClr val="bg1"/>
              </a:solidFill>
              <a:latin typeface="+mj-lt"/>
              <a:ea typeface="+mj-ea"/>
              <a:cs typeface="+mj-cs"/>
            </a:endParaRPr>
          </a:p>
        </p:txBody>
      </p:sp>
      <p:sp>
        <p:nvSpPr>
          <p:cNvPr id="3" name="Content Placeholder 2">
            <a:extLst>
              <a:ext uri="{FF2B5EF4-FFF2-40B4-BE49-F238E27FC236}">
                <a16:creationId xmlns:a16="http://schemas.microsoft.com/office/drawing/2014/main" id="{164E4EC0-8641-4904-8D63-3E26DA260C84}"/>
              </a:ext>
            </a:extLst>
          </p:cNvPr>
          <p:cNvSpPr>
            <a:spLocks noGrp="1"/>
          </p:cNvSpPr>
          <p:nvPr>
            <p:ph sz="half" idx="1"/>
          </p:nvPr>
        </p:nvSpPr>
        <p:spPr>
          <a:xfrm>
            <a:off x="4698858" y="645836"/>
            <a:ext cx="6555347" cy="5546047"/>
          </a:xfrm>
        </p:spPr>
        <p:txBody>
          <a:bodyPr vert="horz" lIns="91440" tIns="45720" rIns="91440" bIns="45720" rtlCol="0" anchor="ctr">
            <a:normAutofit fontScale="92500" lnSpcReduction="20000"/>
          </a:bodyPr>
          <a:lstStyle/>
          <a:p>
            <a:pPr marL="0"/>
            <a:endParaRPr lang="en-US" sz="1700" dirty="0"/>
          </a:p>
          <a:p>
            <a:endParaRPr lang="en-US" dirty="0"/>
          </a:p>
          <a:p>
            <a:r>
              <a:rPr lang="en-US" dirty="0"/>
              <a:t>Acquired brain injury</a:t>
            </a:r>
          </a:p>
          <a:p>
            <a:r>
              <a:rPr lang="en-US" dirty="0"/>
              <a:t>ADHD</a:t>
            </a:r>
          </a:p>
          <a:p>
            <a:r>
              <a:rPr lang="en-US" dirty="0"/>
              <a:t>Autism</a:t>
            </a:r>
          </a:p>
          <a:p>
            <a:r>
              <a:rPr lang="en-US" dirty="0"/>
              <a:t>Cerebral Palsy</a:t>
            </a:r>
          </a:p>
          <a:p>
            <a:r>
              <a:rPr lang="en-US" dirty="0"/>
              <a:t>COPD</a:t>
            </a:r>
          </a:p>
          <a:p>
            <a:r>
              <a:rPr lang="en-US" dirty="0"/>
              <a:t>COVID-19</a:t>
            </a:r>
          </a:p>
          <a:p>
            <a:r>
              <a:rPr lang="en-US" dirty="0"/>
              <a:t>Deafness</a:t>
            </a:r>
          </a:p>
          <a:p>
            <a:r>
              <a:rPr lang="en-US" dirty="0"/>
              <a:t>Dementia</a:t>
            </a:r>
          </a:p>
          <a:p>
            <a:r>
              <a:rPr lang="en-US" dirty="0"/>
              <a:t>Head and neck cancers</a:t>
            </a:r>
          </a:p>
          <a:p>
            <a:r>
              <a:rPr lang="en-US" dirty="0"/>
              <a:t>Learning disability</a:t>
            </a:r>
          </a:p>
          <a:p>
            <a:r>
              <a:rPr lang="en-US" dirty="0"/>
              <a:t>Mental illness</a:t>
            </a:r>
          </a:p>
          <a:p>
            <a:endParaRPr lang="en-US" sz="1700" dirty="0"/>
          </a:p>
          <a:p>
            <a:endParaRPr lang="en-US" sz="1700" dirty="0"/>
          </a:p>
          <a:p>
            <a:endParaRPr lang="en-US" sz="1700" dirty="0"/>
          </a:p>
        </p:txBody>
      </p:sp>
      <p:sp>
        <p:nvSpPr>
          <p:cNvPr id="4" name="Slide Number Placeholder 3">
            <a:extLst>
              <a:ext uri="{FF2B5EF4-FFF2-40B4-BE49-F238E27FC236}">
                <a16:creationId xmlns:a16="http://schemas.microsoft.com/office/drawing/2014/main" id="{3C21B4A1-E214-4795-9C91-3EA47526FD2F}"/>
              </a:ext>
            </a:extLst>
          </p:cNvPr>
          <p:cNvSpPr>
            <a:spLocks noGrp="1"/>
          </p:cNvSpPr>
          <p:nvPr>
            <p:ph type="sldNum" sz="quarter" idx="12"/>
          </p:nvPr>
        </p:nvSpPr>
        <p:spPr/>
        <p:txBody>
          <a:bodyPr/>
          <a:lstStyle/>
          <a:p>
            <a:fld id="{4FAB73BC-B049-4115-A692-8D63A059BFB8}" type="slidenum">
              <a:rPr lang="en-US" smtClean="0"/>
              <a:t>8</a:t>
            </a:fld>
            <a:endParaRPr lang="en-US" dirty="0"/>
          </a:p>
        </p:txBody>
      </p:sp>
    </p:spTree>
    <p:extLst>
      <p:ext uri="{BB962C8B-B14F-4D97-AF65-F5344CB8AC3E}">
        <p14:creationId xmlns:p14="http://schemas.microsoft.com/office/powerpoint/2010/main" val="29217793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33B5A-2584-421D-A7F1-15E7D76EC534}"/>
              </a:ext>
            </a:extLst>
          </p:cNvPr>
          <p:cNvSpPr>
            <a:spLocks noGrp="1"/>
          </p:cNvSpPr>
          <p:nvPr>
            <p:ph type="title"/>
          </p:nvPr>
        </p:nvSpPr>
        <p:spPr>
          <a:xfrm>
            <a:off x="4743452" y="0"/>
            <a:ext cx="6808470" cy="728663"/>
          </a:xfrm>
        </p:spPr>
        <p:txBody>
          <a:bodyPr vert="horz" lIns="91440" tIns="45720" rIns="91440" bIns="45720" rtlCol="0" anchor="b">
            <a:normAutofit/>
          </a:bodyPr>
          <a:lstStyle/>
          <a:p>
            <a:r>
              <a:rPr lang="en-US" dirty="0"/>
              <a:t>Research</a:t>
            </a:r>
          </a:p>
        </p:txBody>
      </p:sp>
      <p:sp>
        <p:nvSpPr>
          <p:cNvPr id="3" name="Content Placeholder 2">
            <a:extLst>
              <a:ext uri="{FF2B5EF4-FFF2-40B4-BE49-F238E27FC236}">
                <a16:creationId xmlns:a16="http://schemas.microsoft.com/office/drawing/2014/main" id="{041AB056-75D6-4B58-9C8C-F9456A08AC58}"/>
              </a:ext>
            </a:extLst>
          </p:cNvPr>
          <p:cNvSpPr>
            <a:spLocks noGrp="1"/>
          </p:cNvSpPr>
          <p:nvPr>
            <p:ph sz="half" idx="1"/>
          </p:nvPr>
        </p:nvSpPr>
        <p:spPr>
          <a:xfrm>
            <a:off x="4743451" y="885826"/>
            <a:ext cx="7329488" cy="5663950"/>
          </a:xfrm>
        </p:spPr>
        <p:txBody>
          <a:bodyPr vert="horz" lIns="91440" tIns="45720" rIns="91440" bIns="45720" rtlCol="0">
            <a:noAutofit/>
          </a:bodyPr>
          <a:lstStyle/>
          <a:p>
            <a:pPr marL="0" indent="0">
              <a:spcBef>
                <a:spcPts val="0"/>
              </a:spcBef>
              <a:buNone/>
            </a:pPr>
            <a:r>
              <a:rPr lang="en-US" sz="1400" b="1" dirty="0">
                <a:latin typeface="Arial" panose="020B0604020202020204" pitchFamily="34" charset="0"/>
                <a:cs typeface="Arial" panose="020B0604020202020204" pitchFamily="34" charset="0"/>
              </a:rPr>
              <a:t>Communication needs of rough sleepers are almost double that of adult general population.</a:t>
            </a:r>
          </a:p>
          <a:p>
            <a:pPr marL="0" indent="0">
              <a:spcBef>
                <a:spcPts val="0"/>
              </a:spcBef>
              <a:buNone/>
            </a:pPr>
            <a:r>
              <a:rPr lang="en-US" sz="1400" dirty="0">
                <a:latin typeface="Arial" panose="020B0604020202020204" pitchFamily="34" charset="0"/>
                <a:cs typeface="Arial" panose="020B0604020202020204" pitchFamily="34" charset="0"/>
              </a:rPr>
              <a:t>Andrews and Botting (2020) “The speech, language and communication needs of rough sleepers in London.” </a:t>
            </a:r>
          </a:p>
          <a:p>
            <a:pPr marL="0" indent="0">
              <a:spcBef>
                <a:spcPts val="0"/>
              </a:spcBef>
              <a:buNone/>
            </a:pPr>
            <a:r>
              <a:rPr lang="en-US" sz="1400" dirty="0">
                <a:latin typeface="Arial" panose="020B0604020202020204" pitchFamily="34" charset="0"/>
                <a:cs typeface="Arial" panose="020B0604020202020204" pitchFamily="34" charset="0"/>
                <a:hlinkClick r:id="rId3"/>
              </a:rPr>
              <a:t>https://onlinelibrary.wiley.com/doi/full/10.1111/1460-6984.12572</a:t>
            </a:r>
            <a:endParaRPr lang="en-US" sz="1400" dirty="0">
              <a:latin typeface="Arial" panose="020B0604020202020204" pitchFamily="34" charset="0"/>
              <a:cs typeface="Arial" panose="020B0604020202020204" pitchFamily="34" charset="0"/>
            </a:endParaRPr>
          </a:p>
          <a:p>
            <a:pPr marL="0" indent="0">
              <a:buNone/>
            </a:pPr>
            <a:endParaRPr lang="en-US" sz="1400" b="1" dirty="0">
              <a:latin typeface="Arial" panose="020B0604020202020204" pitchFamily="34" charset="0"/>
              <a:cs typeface="Arial" panose="020B0604020202020204" pitchFamily="34" charset="0"/>
            </a:endParaRPr>
          </a:p>
          <a:p>
            <a:pPr marL="0" indent="0">
              <a:spcBef>
                <a:spcPts val="0"/>
              </a:spcBef>
              <a:buNone/>
            </a:pPr>
            <a:r>
              <a:rPr lang="en-US" sz="1400" b="1" dirty="0">
                <a:latin typeface="Arial" panose="020B0604020202020204" pitchFamily="34" charset="0"/>
                <a:cs typeface="Arial" panose="020B0604020202020204" pitchFamily="34" charset="0"/>
              </a:rPr>
              <a:t>People experiencing homelessness have difficulties understanding and expressing themselves compared to a matched control group.</a:t>
            </a:r>
          </a:p>
          <a:p>
            <a:pPr marL="0" indent="0">
              <a:spcBef>
                <a:spcPts val="0"/>
              </a:spcBef>
              <a:buNone/>
            </a:pPr>
            <a:r>
              <a:rPr lang="en-US" sz="1400" dirty="0">
                <a:latin typeface="Arial" panose="020B0604020202020204" pitchFamily="34" charset="0"/>
                <a:cs typeface="Arial" panose="020B0604020202020204" pitchFamily="34" charset="0"/>
              </a:rPr>
              <a:t>Pluck et al (2020) “Language abilities and adult homelessness.”</a:t>
            </a:r>
          </a:p>
          <a:p>
            <a:pPr marL="0" indent="0">
              <a:spcBef>
                <a:spcPts val="0"/>
              </a:spcBef>
              <a:buNone/>
            </a:pPr>
            <a:r>
              <a:rPr lang="en-US" sz="1400" dirty="0">
                <a:latin typeface="Arial" panose="020B0604020202020204" pitchFamily="34" charset="0"/>
                <a:cs typeface="Arial" panose="020B0604020202020204" pitchFamily="34" charset="0"/>
                <a:hlinkClick r:id="rId4"/>
              </a:rPr>
              <a:t>https://onlinelibrary.wiley.com/doi/abs/10.1111/1460-6984.12521</a:t>
            </a:r>
            <a:endParaRPr lang="en-US" sz="1400" dirty="0">
              <a:latin typeface="Arial" panose="020B0604020202020204" pitchFamily="34" charset="0"/>
              <a:cs typeface="Arial" panose="020B0604020202020204" pitchFamily="34" charset="0"/>
            </a:endParaRPr>
          </a:p>
          <a:p>
            <a:pPr marL="0" indent="0">
              <a:spcBef>
                <a:spcPts val="0"/>
              </a:spcBef>
              <a:buNone/>
            </a:pPr>
            <a:endParaRPr lang="en-US" sz="1400" b="0" i="0" dirty="0">
              <a:solidFill>
                <a:srgbClr val="000000"/>
              </a:solidFill>
              <a:effectLst/>
              <a:latin typeface="Arial" panose="020B0604020202020204" pitchFamily="34" charset="0"/>
              <a:cs typeface="Arial" panose="020B0604020202020204" pitchFamily="34" charset="0"/>
            </a:endParaRPr>
          </a:p>
          <a:p>
            <a:pPr marL="0" indent="0">
              <a:spcBef>
                <a:spcPts val="0"/>
              </a:spcBef>
              <a:buNone/>
            </a:pPr>
            <a:r>
              <a:rPr lang="en-US" sz="1400" b="1" i="0" dirty="0">
                <a:solidFill>
                  <a:srgbClr val="000000"/>
                </a:solidFill>
                <a:effectLst/>
                <a:latin typeface="Arial" panose="020B0604020202020204" pitchFamily="34" charset="0"/>
                <a:cs typeface="Arial" panose="020B0604020202020204" pitchFamily="34" charset="0"/>
              </a:rPr>
              <a:t>Communication difficulties are a barrier to accessing </a:t>
            </a:r>
            <a:r>
              <a:rPr lang="en-US" sz="1400" b="1" i="0">
                <a:solidFill>
                  <a:srgbClr val="000000"/>
                </a:solidFill>
                <a:effectLst/>
                <a:latin typeface="Arial" panose="020B0604020202020204" pitchFamily="34" charset="0"/>
                <a:cs typeface="Arial" panose="020B0604020202020204" pitchFamily="34" charset="0"/>
              </a:rPr>
              <a:t>healthcare </a:t>
            </a:r>
            <a:r>
              <a:rPr lang="en-US" sz="1400" b="1">
                <a:solidFill>
                  <a:srgbClr val="000000"/>
                </a:solidFill>
                <a:latin typeface="Arial" panose="020B0604020202020204" pitchFamily="34" charset="0"/>
                <a:cs typeface="Arial" panose="020B0604020202020204" pitchFamily="34" charset="0"/>
              </a:rPr>
              <a:t>say</a:t>
            </a:r>
            <a:r>
              <a:rPr lang="en-US" sz="1400" b="1" i="0">
                <a:solidFill>
                  <a:srgbClr val="000000"/>
                </a:solidFill>
                <a:effectLst/>
                <a:latin typeface="Arial" panose="020B0604020202020204" pitchFamily="34" charset="0"/>
                <a:cs typeface="Arial" panose="020B0604020202020204" pitchFamily="34" charset="0"/>
              </a:rPr>
              <a:t> </a:t>
            </a:r>
            <a:r>
              <a:rPr lang="en-US" sz="1400" b="1" i="0" dirty="0">
                <a:solidFill>
                  <a:srgbClr val="000000"/>
                </a:solidFill>
                <a:effectLst/>
                <a:latin typeface="Arial" panose="020B0604020202020204" pitchFamily="34" charset="0"/>
                <a:cs typeface="Arial" panose="020B0604020202020204" pitchFamily="34" charset="0"/>
              </a:rPr>
              <a:t>experts by experience.</a:t>
            </a:r>
          </a:p>
          <a:p>
            <a:pPr marL="0" indent="0">
              <a:spcBef>
                <a:spcPts val="0"/>
              </a:spcBef>
              <a:buNone/>
            </a:pPr>
            <a:r>
              <a:rPr lang="en-US" sz="1400" b="0" i="0" dirty="0" err="1">
                <a:solidFill>
                  <a:srgbClr val="000000"/>
                </a:solidFill>
                <a:effectLst/>
                <a:latin typeface="Arial" panose="020B0604020202020204" pitchFamily="34" charset="0"/>
                <a:cs typeface="Arial" panose="020B0604020202020204" pitchFamily="34" charset="0"/>
              </a:rPr>
              <a:t>Luchenski</a:t>
            </a:r>
            <a:r>
              <a:rPr lang="en-US" sz="1400" b="0" i="0" dirty="0">
                <a:solidFill>
                  <a:srgbClr val="000000"/>
                </a:solidFill>
                <a:effectLst/>
                <a:latin typeface="Arial" panose="020B0604020202020204" pitchFamily="34" charset="0"/>
                <a:cs typeface="Arial" panose="020B0604020202020204" pitchFamily="34" charset="0"/>
              </a:rPr>
              <a:t> S., Maguire N., Aldridge R.W. et al (2018) “What works in inclusion health: overview of effective interventions for </a:t>
            </a:r>
            <a:r>
              <a:rPr lang="en-US" sz="1400" b="0" i="0" dirty="0" err="1">
                <a:solidFill>
                  <a:srgbClr val="000000"/>
                </a:solidFill>
                <a:effectLst/>
                <a:latin typeface="Arial" panose="020B0604020202020204" pitchFamily="34" charset="0"/>
                <a:cs typeface="Arial" panose="020B0604020202020204" pitchFamily="34" charset="0"/>
              </a:rPr>
              <a:t>marginalised</a:t>
            </a:r>
            <a:r>
              <a:rPr lang="en-US" sz="1400" b="0" i="0" dirty="0">
                <a:solidFill>
                  <a:srgbClr val="000000"/>
                </a:solidFill>
                <a:effectLst/>
                <a:latin typeface="Arial" panose="020B0604020202020204" pitchFamily="34" charset="0"/>
                <a:cs typeface="Arial" panose="020B0604020202020204" pitchFamily="34" charset="0"/>
              </a:rPr>
              <a:t> and excluded populations”, The Lancet.  Vol 391, Issue 10117, pages 266-280.</a:t>
            </a:r>
          </a:p>
          <a:p>
            <a:pPr marL="0" indent="0">
              <a:spcBef>
                <a:spcPts val="0"/>
              </a:spcBef>
              <a:buNone/>
            </a:pPr>
            <a:endParaRPr lang="en-US" sz="1400" b="0" i="0" dirty="0">
              <a:solidFill>
                <a:srgbClr val="000000"/>
              </a:solidFill>
              <a:effectLst/>
              <a:latin typeface="Arial" panose="020B0604020202020204" pitchFamily="34" charset="0"/>
              <a:cs typeface="Arial" panose="020B0604020202020204" pitchFamily="34" charset="0"/>
            </a:endParaRPr>
          </a:p>
          <a:p>
            <a:pPr marL="0" indent="0" fontAlgn="base">
              <a:spcBef>
                <a:spcPts val="0"/>
              </a:spcBef>
              <a:buNone/>
            </a:pPr>
            <a:r>
              <a:rPr lang="en-US" sz="1400" b="1" i="0" dirty="0">
                <a:solidFill>
                  <a:srgbClr val="000000"/>
                </a:solidFill>
                <a:effectLst/>
                <a:latin typeface="Arial" panose="020B0604020202020204" pitchFamily="34" charset="0"/>
                <a:cs typeface="Arial" panose="020B0604020202020204" pitchFamily="34" charset="0"/>
              </a:rPr>
              <a:t>One third of homeless deaths are from causes that are amenable to treatment.</a:t>
            </a:r>
          </a:p>
          <a:p>
            <a:pPr marL="0" indent="0" algn="l" rtl="0" fontAlgn="base">
              <a:spcBef>
                <a:spcPts val="0"/>
              </a:spcBef>
              <a:buNone/>
            </a:pPr>
            <a:r>
              <a:rPr lang="en-US" sz="1400" b="0" i="0" dirty="0">
                <a:solidFill>
                  <a:srgbClr val="000000"/>
                </a:solidFill>
                <a:effectLst/>
                <a:latin typeface="Arial" panose="020B0604020202020204" pitchFamily="34" charset="0"/>
                <a:cs typeface="Arial" panose="020B0604020202020204" pitchFamily="34" charset="0"/>
              </a:rPr>
              <a:t>Aldridge et al (2019) “Causes of death among homeless people: a population-based cross-sectional study of linked </a:t>
            </a:r>
            <a:r>
              <a:rPr lang="en-US" sz="1400" b="0" i="0" dirty="0" err="1">
                <a:solidFill>
                  <a:srgbClr val="000000"/>
                </a:solidFill>
                <a:effectLst/>
                <a:latin typeface="Arial" panose="020B0604020202020204" pitchFamily="34" charset="0"/>
                <a:cs typeface="Arial" panose="020B0604020202020204" pitchFamily="34" charset="0"/>
              </a:rPr>
              <a:t>hospitalisation</a:t>
            </a:r>
            <a:r>
              <a:rPr lang="en-US" sz="1400" b="0" i="0" dirty="0">
                <a:solidFill>
                  <a:srgbClr val="000000"/>
                </a:solidFill>
                <a:effectLst/>
                <a:latin typeface="Arial" panose="020B0604020202020204" pitchFamily="34" charset="0"/>
                <a:cs typeface="Arial" panose="020B0604020202020204" pitchFamily="34" charset="0"/>
              </a:rPr>
              <a:t> and mortality data in England.” </a:t>
            </a:r>
            <a:r>
              <a:rPr lang="en-US" sz="1400" b="0" i="0" u="sng" strike="noStrike" dirty="0">
                <a:solidFill>
                  <a:srgbClr val="000000"/>
                </a:solidFill>
                <a:effectLst/>
                <a:latin typeface="Arial" panose="020B0604020202020204" pitchFamily="34" charset="0"/>
                <a:cs typeface="Arial" panose="020B0604020202020204" pitchFamily="34" charset="0"/>
                <a:hlinkClick r:id="rId5"/>
              </a:rPr>
              <a:t>https://doi.org/10.12688/wellcomeopenres.15151.1</a:t>
            </a:r>
            <a:r>
              <a:rPr lang="en-US" sz="1400" b="0" i="0" dirty="0">
                <a:solidFill>
                  <a:srgbClr val="FF0000"/>
                </a:solidFill>
                <a:effectLst/>
                <a:latin typeface="Arial" panose="020B0604020202020204" pitchFamily="34" charset="0"/>
                <a:cs typeface="Arial" panose="020B0604020202020204" pitchFamily="34" charset="0"/>
              </a:rPr>
              <a:t> </a:t>
            </a:r>
          </a:p>
          <a:p>
            <a:pPr marL="0" indent="0" algn="l" rtl="0" fontAlgn="base">
              <a:spcBef>
                <a:spcPts val="0"/>
              </a:spcBef>
              <a:buNone/>
            </a:pPr>
            <a:endParaRPr lang="en-US" sz="1400" b="1" i="0" dirty="0">
              <a:solidFill>
                <a:srgbClr val="000000"/>
              </a:solidFill>
              <a:effectLst/>
              <a:latin typeface="Arial" panose="020B0604020202020204" pitchFamily="34" charset="0"/>
              <a:cs typeface="Arial" panose="020B0604020202020204" pitchFamily="34" charset="0"/>
            </a:endParaRPr>
          </a:p>
          <a:p>
            <a:pPr marL="0" indent="0">
              <a:spcBef>
                <a:spcPts val="0"/>
              </a:spcBef>
              <a:buNone/>
            </a:pPr>
            <a:r>
              <a:rPr lang="en-US" sz="1400" b="1" dirty="0">
                <a:solidFill>
                  <a:srgbClr val="000000"/>
                </a:solidFill>
                <a:latin typeface="Arial" panose="020B0604020202020204" pitchFamily="34" charset="0"/>
                <a:cs typeface="Arial" panose="020B0604020202020204" pitchFamily="34" charset="0"/>
              </a:rPr>
              <a:t>GPs are not aware of the range of communication difficulties people may have.</a:t>
            </a:r>
          </a:p>
          <a:p>
            <a:pPr marL="0" indent="0">
              <a:spcBef>
                <a:spcPts val="0"/>
              </a:spcBef>
              <a:buNone/>
            </a:pPr>
            <a:r>
              <a:rPr lang="en-US" sz="1400" dirty="0">
                <a:solidFill>
                  <a:srgbClr val="000000"/>
                </a:solidFill>
                <a:latin typeface="Arial" panose="020B0604020202020204" pitchFamily="34" charset="0"/>
                <a:cs typeface="Arial" panose="020B0604020202020204" pitchFamily="34" charset="0"/>
              </a:rPr>
              <a:t>P</a:t>
            </a:r>
            <a:r>
              <a:rPr lang="en-US" sz="1400" dirty="0">
                <a:latin typeface="Arial" panose="020B0604020202020204" pitchFamily="34" charset="0"/>
                <a:cs typeface="Arial" panose="020B0604020202020204" pitchFamily="34" charset="0"/>
              </a:rPr>
              <a:t>roject: Chief Scientist’s Office (2004) “Consultation between GPs and people with communication disability.”</a:t>
            </a:r>
          </a:p>
        </p:txBody>
      </p:sp>
      <p:pic>
        <p:nvPicPr>
          <p:cNvPr id="2050" name="Picture 2" descr="Person Wearing High-top Sneakers">
            <a:extLst>
              <a:ext uri="{FF2B5EF4-FFF2-40B4-BE49-F238E27FC236}">
                <a16:creationId xmlns:a16="http://schemas.microsoft.com/office/drawing/2014/main" id="{DECC7C3F-E5AE-4CB1-8EA5-523FD93BF7A1}"/>
              </a:ext>
            </a:extLst>
          </p:cNvPr>
          <p:cNvPicPr>
            <a:picLocks noGrp="1" noChangeAspect="1" noChangeArrowheads="1"/>
          </p:cNvPicPr>
          <p:nvPr>
            <p:ph sz="half" idx="2"/>
          </p:nvPr>
        </p:nvPicPr>
        <p:blipFill rotWithShape="1">
          <a:blip r:embed="rId6">
            <a:extLst>
              <a:ext uri="{28A0092B-C50C-407E-A947-70E740481C1C}">
                <a14:useLocalDpi xmlns:a14="http://schemas.microsoft.com/office/drawing/2010/main" val="0"/>
              </a:ext>
            </a:extLst>
          </a:blip>
          <a:srcRect l="14320" r="18086"/>
          <a:stretch/>
        </p:blipFill>
        <p:spPr bwMode="auto">
          <a:xfrm>
            <a:off x="20" y="10"/>
            <a:ext cx="4635571" cy="6857990"/>
          </a:xfrm>
          <a:prstGeom prst="rect">
            <a:avLst/>
          </a:prstGeom>
          <a:noFill/>
          <a:effectLst/>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ABF048C6-4D7D-44A2-955C-779133315FB2}"/>
              </a:ext>
            </a:extLst>
          </p:cNvPr>
          <p:cNvSpPr>
            <a:spLocks noGrp="1"/>
          </p:cNvSpPr>
          <p:nvPr>
            <p:ph type="sldNum" sz="quarter" idx="12"/>
          </p:nvPr>
        </p:nvSpPr>
        <p:spPr/>
        <p:txBody>
          <a:bodyPr/>
          <a:lstStyle/>
          <a:p>
            <a:fld id="{4FAB73BC-B049-4115-A692-8D63A059BFB8}" type="slidenum">
              <a:rPr lang="en-US" smtClean="0"/>
              <a:t>9</a:t>
            </a:fld>
            <a:endParaRPr lang="en-US" dirty="0"/>
          </a:p>
        </p:txBody>
      </p:sp>
    </p:spTree>
    <p:extLst>
      <p:ext uri="{BB962C8B-B14F-4D97-AF65-F5344CB8AC3E}">
        <p14:creationId xmlns:p14="http://schemas.microsoft.com/office/powerpoint/2010/main" val="67538599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036C3C3-9E9B-9445-B3CB-6CA4D8967D71}"/>
              </a:ext>
            </a:extLst>
          </p:cNvPr>
          <p:cNvPicPr>
            <a:picLocks noChangeAspect="1"/>
          </p:cNvPicPr>
          <p:nvPr/>
        </p:nvPicPr>
        <p:blipFill>
          <a:blip r:embed="rId3"/>
          <a:stretch>
            <a:fillRect/>
          </a:stretch>
        </p:blipFill>
        <p:spPr>
          <a:xfrm>
            <a:off x="8395854" y="0"/>
            <a:ext cx="3796145" cy="3378629"/>
          </a:xfrm>
          <a:prstGeom prst="rect">
            <a:avLst/>
          </a:prstGeom>
        </p:spPr>
      </p:pic>
      <p:pic>
        <p:nvPicPr>
          <p:cNvPr id="6" name="Picture 5">
            <a:extLst>
              <a:ext uri="{FF2B5EF4-FFF2-40B4-BE49-F238E27FC236}">
                <a16:creationId xmlns:a16="http://schemas.microsoft.com/office/drawing/2014/main" id="{1C412DBF-EB42-EF40-AD3A-58C4AFB31AA6}"/>
              </a:ext>
            </a:extLst>
          </p:cNvPr>
          <p:cNvPicPr>
            <a:picLocks noChangeAspect="1"/>
          </p:cNvPicPr>
          <p:nvPr/>
        </p:nvPicPr>
        <p:blipFill>
          <a:blip r:embed="rId4"/>
          <a:stretch>
            <a:fillRect/>
          </a:stretch>
        </p:blipFill>
        <p:spPr>
          <a:xfrm>
            <a:off x="4428150" y="0"/>
            <a:ext cx="3921385" cy="3378631"/>
          </a:xfrm>
          <a:prstGeom prst="rect">
            <a:avLst/>
          </a:prstGeom>
        </p:spPr>
      </p:pic>
      <p:pic>
        <p:nvPicPr>
          <p:cNvPr id="10" name="Picture 9">
            <a:extLst>
              <a:ext uri="{FF2B5EF4-FFF2-40B4-BE49-F238E27FC236}">
                <a16:creationId xmlns:a16="http://schemas.microsoft.com/office/drawing/2014/main" id="{FE37772C-7DCC-DB42-AFE1-B06A7D132F1F}"/>
              </a:ext>
            </a:extLst>
          </p:cNvPr>
          <p:cNvPicPr>
            <a:picLocks noChangeAspect="1"/>
          </p:cNvPicPr>
          <p:nvPr/>
        </p:nvPicPr>
        <p:blipFill>
          <a:blip r:embed="rId5"/>
          <a:stretch>
            <a:fillRect/>
          </a:stretch>
        </p:blipFill>
        <p:spPr>
          <a:xfrm>
            <a:off x="6969512" y="3429000"/>
            <a:ext cx="5222487" cy="3378629"/>
          </a:xfrm>
          <a:prstGeom prst="rect">
            <a:avLst/>
          </a:prstGeom>
        </p:spPr>
      </p:pic>
      <p:sp>
        <p:nvSpPr>
          <p:cNvPr id="2" name="Slide Number Placeholder 1">
            <a:extLst>
              <a:ext uri="{FF2B5EF4-FFF2-40B4-BE49-F238E27FC236}">
                <a16:creationId xmlns:a16="http://schemas.microsoft.com/office/drawing/2014/main" id="{8157D86C-F2D4-9844-AC26-077DBEB7B56D}"/>
              </a:ext>
            </a:extLst>
          </p:cNvPr>
          <p:cNvSpPr>
            <a:spLocks noGrp="1"/>
          </p:cNvSpPr>
          <p:nvPr>
            <p:ph type="sldNum" sz="quarter" idx="12"/>
          </p:nvPr>
        </p:nvSpPr>
        <p:spPr/>
        <p:txBody>
          <a:bodyPr/>
          <a:lstStyle/>
          <a:p>
            <a:fld id="{71766878-3199-4EAB-94E7-2D6D11070E14}" type="slidenum">
              <a:rPr lang="en-US" smtClean="0"/>
              <a:t>10</a:t>
            </a:fld>
            <a:endParaRPr lang="en-US" dirty="0"/>
          </a:p>
        </p:txBody>
      </p:sp>
      <p:pic>
        <p:nvPicPr>
          <p:cNvPr id="7" name="Picture 6">
            <a:extLst>
              <a:ext uri="{FF2B5EF4-FFF2-40B4-BE49-F238E27FC236}">
                <a16:creationId xmlns:a16="http://schemas.microsoft.com/office/drawing/2014/main" id="{63242470-1361-0049-9E74-93B87822B637}"/>
              </a:ext>
            </a:extLst>
          </p:cNvPr>
          <p:cNvPicPr>
            <a:picLocks noChangeAspect="1"/>
          </p:cNvPicPr>
          <p:nvPr/>
        </p:nvPicPr>
        <p:blipFill rotWithShape="1">
          <a:blip r:embed="rId6"/>
          <a:srcRect b="-66179"/>
          <a:stretch/>
        </p:blipFill>
        <p:spPr>
          <a:xfrm>
            <a:off x="-1" y="1"/>
            <a:ext cx="4381832" cy="5597912"/>
          </a:xfrm>
          <a:prstGeom prst="rect">
            <a:avLst/>
          </a:prstGeom>
        </p:spPr>
      </p:pic>
      <p:sp>
        <p:nvSpPr>
          <p:cNvPr id="8" name="TextBox 7">
            <a:extLst>
              <a:ext uri="{FF2B5EF4-FFF2-40B4-BE49-F238E27FC236}">
                <a16:creationId xmlns:a16="http://schemas.microsoft.com/office/drawing/2014/main" id="{7AD61491-B9C9-4A8E-8673-0769CC13EE9E}"/>
              </a:ext>
            </a:extLst>
          </p:cNvPr>
          <p:cNvSpPr txBox="1"/>
          <p:nvPr/>
        </p:nvSpPr>
        <p:spPr>
          <a:xfrm>
            <a:off x="429323" y="4425816"/>
            <a:ext cx="6094140" cy="1384995"/>
          </a:xfrm>
          <a:prstGeom prst="rect">
            <a:avLst/>
          </a:prstGeom>
          <a:noFill/>
        </p:spPr>
        <p:txBody>
          <a:bodyPr wrap="square">
            <a:spAutoFit/>
          </a:bodyPr>
          <a:lstStyle/>
          <a:p>
            <a:pPr marL="0" indent="0">
              <a:buNone/>
            </a:pPr>
            <a:r>
              <a:rPr lang="en-GB" sz="2800" dirty="0">
                <a:solidFill>
                  <a:srgbClr val="000000"/>
                </a:solidFill>
                <a:latin typeface="Calibri" panose="020F0502020204030204" pitchFamily="34" charset="0"/>
                <a:hlinkClick r:id="rId7"/>
              </a:rPr>
              <a:t>https://theconversation.com/ask-or-aks-how-linguistic-prejudice-perpetuates-inequality-175839</a:t>
            </a:r>
            <a:endParaRPr lang="en-GB" sz="2800" dirty="0">
              <a:solidFill>
                <a:srgbClr val="000000"/>
              </a:solidFill>
              <a:latin typeface="Calibri" panose="020F0502020204030204" pitchFamily="34" charset="0"/>
            </a:endParaRPr>
          </a:p>
        </p:txBody>
      </p:sp>
    </p:spTree>
    <p:extLst>
      <p:ext uri="{BB962C8B-B14F-4D97-AF65-F5344CB8AC3E}">
        <p14:creationId xmlns:p14="http://schemas.microsoft.com/office/powerpoint/2010/main" val="1072718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9D15035-A926-42C5-B53A-AB7AFCB60082}"/>
              </a:ext>
            </a:extLst>
          </p:cNvPr>
          <p:cNvSpPr>
            <a:spLocks noGrp="1"/>
          </p:cNvSpPr>
          <p:nvPr>
            <p:ph type="title"/>
          </p:nvPr>
        </p:nvSpPr>
        <p:spPr>
          <a:xfrm>
            <a:off x="838200" y="365125"/>
            <a:ext cx="6148227" cy="970515"/>
          </a:xfrm>
        </p:spPr>
        <p:txBody>
          <a:bodyPr vert="horz" lIns="91440" tIns="45720" rIns="91440" bIns="45720" rtlCol="0" anchor="ctr">
            <a:normAutofit/>
          </a:bodyPr>
          <a:lstStyle/>
          <a:p>
            <a:r>
              <a:rPr lang="en-US" sz="4000" dirty="0"/>
              <a:t>Communication First</a:t>
            </a:r>
          </a:p>
        </p:txBody>
      </p:sp>
      <p:sp>
        <p:nvSpPr>
          <p:cNvPr id="3078" name="Content Placeholder 4">
            <a:extLst>
              <a:ext uri="{FF2B5EF4-FFF2-40B4-BE49-F238E27FC236}">
                <a16:creationId xmlns:a16="http://schemas.microsoft.com/office/drawing/2014/main" id="{D0A0E7F6-4CCC-4DBA-9BAD-65C607AA636E}"/>
              </a:ext>
            </a:extLst>
          </p:cNvPr>
          <p:cNvSpPr>
            <a:spLocks noGrp="1"/>
          </p:cNvSpPr>
          <p:nvPr>
            <p:ph sz="half" idx="2"/>
          </p:nvPr>
        </p:nvSpPr>
        <p:spPr>
          <a:xfrm>
            <a:off x="838200" y="2137025"/>
            <a:ext cx="5257800" cy="4039938"/>
          </a:xfrm>
        </p:spPr>
        <p:txBody>
          <a:bodyPr vert="horz" lIns="91440" tIns="45720" rIns="91440" bIns="45720" rtlCol="0">
            <a:normAutofit/>
          </a:bodyPr>
          <a:lstStyle/>
          <a:p>
            <a:pPr marL="0" indent="0" fontAlgn="base">
              <a:buNone/>
            </a:pPr>
            <a:r>
              <a:rPr lang="en-US" sz="2000" b="0" i="0" u="none" strike="noStrike" dirty="0">
                <a:effectLst/>
              </a:rPr>
              <a:t>“I am truly grateful for all the advice and strategies you gave me around communicating with D. </a:t>
            </a:r>
            <a:r>
              <a:rPr lang="en-US" sz="2000" b="0" i="0" u="none" strike="noStrike" dirty="0">
                <a:solidFill>
                  <a:srgbClr val="0070C0"/>
                </a:solidFill>
                <a:effectLst/>
              </a:rPr>
              <a:t>It helped me connect with him and build a trusting relationship.”</a:t>
            </a:r>
            <a:r>
              <a:rPr lang="en-US" sz="2000" b="0" i="0" dirty="0">
                <a:solidFill>
                  <a:srgbClr val="0070C0"/>
                </a:solidFill>
                <a:effectLst/>
              </a:rPr>
              <a:t>​</a:t>
            </a:r>
          </a:p>
          <a:p>
            <a:pPr fontAlgn="base"/>
            <a:endParaRPr lang="en-US" sz="2000" b="0" i="0" dirty="0">
              <a:effectLst/>
            </a:endParaRPr>
          </a:p>
          <a:p>
            <a:pPr fontAlgn="base"/>
            <a:r>
              <a:rPr lang="en-US" sz="2000" b="0" i="0" u="none" strike="noStrike" dirty="0">
                <a:effectLst/>
              </a:rPr>
              <a:t>Pre-treatment</a:t>
            </a:r>
            <a:r>
              <a:rPr lang="en-US" sz="2000" b="0" i="0" dirty="0">
                <a:effectLst/>
              </a:rPr>
              <a:t>​</a:t>
            </a:r>
          </a:p>
          <a:p>
            <a:pPr fontAlgn="base"/>
            <a:r>
              <a:rPr lang="en-US" sz="2000" b="0" i="0" u="none" strike="noStrike" dirty="0">
                <a:effectLst/>
              </a:rPr>
              <a:t>Therapeutic alliance</a:t>
            </a:r>
            <a:r>
              <a:rPr lang="en-US" sz="2000" b="0" i="0" dirty="0">
                <a:effectLst/>
              </a:rPr>
              <a:t>​</a:t>
            </a:r>
          </a:p>
          <a:p>
            <a:pPr fontAlgn="base"/>
            <a:r>
              <a:rPr lang="en-US" sz="2000" b="0" i="0" u="none" strike="noStrike" dirty="0">
                <a:effectLst/>
              </a:rPr>
              <a:t>Unconditional positive regard</a:t>
            </a:r>
          </a:p>
          <a:p>
            <a:pPr fontAlgn="base"/>
            <a:r>
              <a:rPr lang="en-US" sz="2000" dirty="0"/>
              <a:t>Psychologically and trauma informed</a:t>
            </a:r>
            <a:endParaRPr lang="en-US" sz="2000" b="0" i="0" dirty="0">
              <a:effectLst/>
            </a:endParaRPr>
          </a:p>
          <a:p>
            <a:endParaRPr lang="en-US" sz="2000" dirty="0"/>
          </a:p>
        </p:txBody>
      </p:sp>
      <p:pic>
        <p:nvPicPr>
          <p:cNvPr id="4" name="Picture 2" descr="Photo Of Doctor Talking To Patient">
            <a:extLst>
              <a:ext uri="{FF2B5EF4-FFF2-40B4-BE49-F238E27FC236}">
                <a16:creationId xmlns:a16="http://schemas.microsoft.com/office/drawing/2014/main" id="{BFB491E5-5126-40C5-86B8-69A4A70EF4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57950" y="1335640"/>
            <a:ext cx="5388154" cy="4351338"/>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D7BDCA9D-CF52-420F-9EB7-E690C396C710}"/>
              </a:ext>
            </a:extLst>
          </p:cNvPr>
          <p:cNvSpPr>
            <a:spLocks noGrp="1"/>
          </p:cNvSpPr>
          <p:nvPr>
            <p:ph type="sldNum" sz="quarter" idx="12"/>
          </p:nvPr>
        </p:nvSpPr>
        <p:spPr/>
        <p:txBody>
          <a:bodyPr/>
          <a:lstStyle/>
          <a:p>
            <a:fld id="{4FAB73BC-B049-4115-A692-8D63A059BFB8}" type="slidenum">
              <a:rPr lang="en-US" smtClean="0"/>
              <a:t>11</a:t>
            </a:fld>
            <a:endParaRPr lang="en-US" dirty="0"/>
          </a:p>
        </p:txBody>
      </p:sp>
    </p:spTree>
    <p:extLst>
      <p:ext uri="{BB962C8B-B14F-4D97-AF65-F5344CB8AC3E}">
        <p14:creationId xmlns:p14="http://schemas.microsoft.com/office/powerpoint/2010/main" val="13575093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DC8C3900-B8A1-4965-88E6-CBCBFE0672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65945"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DB3AD2C-3DB7-4E5B-AA7E-DC489978B2A1}"/>
              </a:ext>
            </a:extLst>
          </p:cNvPr>
          <p:cNvSpPr>
            <a:spLocks noGrp="1"/>
          </p:cNvSpPr>
          <p:nvPr>
            <p:ph type="title"/>
          </p:nvPr>
        </p:nvSpPr>
        <p:spPr>
          <a:xfrm>
            <a:off x="371475" y="624568"/>
            <a:ext cx="3818482" cy="5412920"/>
          </a:xfrm>
        </p:spPr>
        <p:txBody>
          <a:bodyPr vert="horz" lIns="91440" tIns="45720" rIns="91440" bIns="45720" rtlCol="0" anchor="ctr">
            <a:normAutofit/>
          </a:bodyPr>
          <a:lstStyle/>
          <a:p>
            <a:r>
              <a:rPr lang="en-US" sz="4000" kern="1200" dirty="0">
                <a:solidFill>
                  <a:schemeClr val="bg1"/>
                </a:solidFill>
                <a:latin typeface="+mj-lt"/>
                <a:ea typeface="+mj-ea"/>
                <a:cs typeface="+mj-cs"/>
              </a:rPr>
              <a:t>What people say:</a:t>
            </a:r>
          </a:p>
        </p:txBody>
      </p:sp>
      <p:graphicFrame>
        <p:nvGraphicFramePr>
          <p:cNvPr id="15" name="Content Placeholder 3">
            <a:extLst>
              <a:ext uri="{FF2B5EF4-FFF2-40B4-BE49-F238E27FC236}">
                <a16:creationId xmlns:a16="http://schemas.microsoft.com/office/drawing/2014/main" id="{0B905433-E33B-479A-AB20-6733C70BDA39}"/>
              </a:ext>
            </a:extLst>
          </p:cNvPr>
          <p:cNvGraphicFramePr>
            <a:graphicFrameLocks noGrp="1"/>
          </p:cNvGraphicFramePr>
          <p:nvPr>
            <p:ph sz="half" idx="2"/>
            <p:extLst>
              <p:ext uri="{D42A27DB-BD31-4B8C-83A1-F6EECF244321}">
                <p14:modId xmlns:p14="http://schemas.microsoft.com/office/powerpoint/2010/main" val="3858471131"/>
              </p:ext>
            </p:extLst>
          </p:nvPr>
        </p:nvGraphicFramePr>
        <p:xfrm>
          <a:off x="5392455" y="623888"/>
          <a:ext cx="5961345" cy="5413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a:extLst>
              <a:ext uri="{FF2B5EF4-FFF2-40B4-BE49-F238E27FC236}">
                <a16:creationId xmlns:a16="http://schemas.microsoft.com/office/drawing/2014/main" id="{FA5926F2-8586-4510-A03F-4C982C84F272}"/>
              </a:ext>
            </a:extLst>
          </p:cNvPr>
          <p:cNvSpPr>
            <a:spLocks noGrp="1"/>
          </p:cNvSpPr>
          <p:nvPr>
            <p:ph type="sldNum" sz="quarter" idx="12"/>
          </p:nvPr>
        </p:nvSpPr>
        <p:spPr/>
        <p:txBody>
          <a:bodyPr/>
          <a:lstStyle/>
          <a:p>
            <a:fld id="{4FAB73BC-B049-4115-A692-8D63A059BFB8}" type="slidenum">
              <a:rPr lang="en-US" smtClean="0"/>
              <a:t>12</a:t>
            </a:fld>
            <a:endParaRPr lang="en-US" dirty="0"/>
          </a:p>
        </p:txBody>
      </p:sp>
    </p:spTree>
    <p:extLst>
      <p:ext uri="{BB962C8B-B14F-4D97-AF65-F5344CB8AC3E}">
        <p14:creationId xmlns:p14="http://schemas.microsoft.com/office/powerpoint/2010/main" val="26269602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E9512DD-9169-415B-A0F4-5CD0A9D0C202}"/>
              </a:ext>
            </a:extLst>
          </p:cNvPr>
          <p:cNvSpPr>
            <a:spLocks noGrp="1"/>
          </p:cNvSpPr>
          <p:nvPr>
            <p:ph type="title"/>
          </p:nvPr>
        </p:nvSpPr>
        <p:spPr/>
        <p:txBody>
          <a:bodyPr vert="horz" lIns="91440" tIns="45720" rIns="91440" bIns="45720" rtlCol="0" anchor="ctr">
            <a:normAutofit/>
          </a:bodyPr>
          <a:lstStyle/>
          <a:p>
            <a:r>
              <a:rPr lang="en-US"/>
              <a:t>The Law</a:t>
            </a:r>
          </a:p>
        </p:txBody>
      </p:sp>
      <p:pic>
        <p:nvPicPr>
          <p:cNvPr id="5122" name="Picture 2" descr="Group of Police on Street">
            <a:extLst>
              <a:ext uri="{FF2B5EF4-FFF2-40B4-BE49-F238E27FC236}">
                <a16:creationId xmlns:a16="http://schemas.microsoft.com/office/drawing/2014/main" id="{B93A542C-6C08-449B-87BC-C4923172971F}"/>
              </a:ext>
            </a:extLst>
          </p:cNvPr>
          <p:cNvPicPr>
            <a:picLocks noGrp="1" noChangeAspect="1" noChangeArrowheads="1"/>
          </p:cNvPicPr>
          <p:nvPr>
            <p:ph sz="half" idx="1"/>
          </p:nvPr>
        </p:nvPicPr>
        <p:blipFill rotWithShape="1">
          <a:blip r:embed="rId3">
            <a:duotone>
              <a:prstClr val="black"/>
              <a:schemeClr val="tx2">
                <a:tint val="45000"/>
                <a:satMod val="400000"/>
              </a:schemeClr>
            </a:duotone>
            <a:alphaModFix amt="25000"/>
            <a:extLst>
              <a:ext uri="{28A0092B-C50C-407E-A947-70E740481C1C}">
                <a14:useLocalDpi xmlns:a14="http://schemas.microsoft.com/office/drawing/2010/main" val="0"/>
              </a:ext>
            </a:extLst>
          </a:blip>
          <a:srcRect b="15414"/>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6">
            <a:extLst>
              <a:ext uri="{FF2B5EF4-FFF2-40B4-BE49-F238E27FC236}">
                <a16:creationId xmlns:a16="http://schemas.microsoft.com/office/drawing/2014/main" id="{EBE4044D-B104-4CBB-B685-619DF96DFD4C}"/>
              </a:ext>
            </a:extLst>
          </p:cNvPr>
          <p:cNvSpPr>
            <a:spLocks noGrp="1"/>
          </p:cNvSpPr>
          <p:nvPr>
            <p:ph sz="half" idx="2"/>
          </p:nvPr>
        </p:nvSpPr>
        <p:spPr>
          <a:xfrm>
            <a:off x="838200" y="1825625"/>
            <a:ext cx="10515600" cy="4351338"/>
          </a:xfrm>
        </p:spPr>
        <p:txBody>
          <a:bodyPr vert="horz" lIns="91440" tIns="45720" rIns="91440" bIns="45720" rtlCol="0">
            <a:normAutofit/>
          </a:bodyPr>
          <a:lstStyle/>
          <a:p>
            <a:r>
              <a:rPr lang="en-US" dirty="0"/>
              <a:t>Equalities Act 2010</a:t>
            </a:r>
          </a:p>
          <a:p>
            <a:r>
              <a:rPr lang="en-US" dirty="0"/>
              <a:t>Accessible Information Standard</a:t>
            </a:r>
          </a:p>
        </p:txBody>
      </p:sp>
      <p:sp>
        <p:nvSpPr>
          <p:cNvPr id="2" name="Slide Number Placeholder 1">
            <a:extLst>
              <a:ext uri="{FF2B5EF4-FFF2-40B4-BE49-F238E27FC236}">
                <a16:creationId xmlns:a16="http://schemas.microsoft.com/office/drawing/2014/main" id="{50158A1D-E81A-4371-B1C3-0228EE48B435}"/>
              </a:ext>
            </a:extLst>
          </p:cNvPr>
          <p:cNvSpPr>
            <a:spLocks noGrp="1"/>
          </p:cNvSpPr>
          <p:nvPr>
            <p:ph type="sldNum" sz="quarter" idx="12"/>
          </p:nvPr>
        </p:nvSpPr>
        <p:spPr/>
        <p:txBody>
          <a:bodyPr/>
          <a:lstStyle/>
          <a:p>
            <a:fld id="{4FAB73BC-B049-4115-A692-8D63A059BFB8}" type="slidenum">
              <a:rPr lang="en-US" smtClean="0"/>
              <a:t>13</a:t>
            </a:fld>
            <a:endParaRPr lang="en-US" dirty="0"/>
          </a:p>
        </p:txBody>
      </p:sp>
    </p:spTree>
    <p:extLst>
      <p:ext uri="{BB962C8B-B14F-4D97-AF65-F5344CB8AC3E}">
        <p14:creationId xmlns:p14="http://schemas.microsoft.com/office/powerpoint/2010/main" val="404207920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A8CDAB4-4945-4CF3-84D2-EACD0B98E9DE}"/>
              </a:ext>
            </a:extLst>
          </p:cNvPr>
          <p:cNvSpPr>
            <a:spLocks noGrp="1"/>
          </p:cNvSpPr>
          <p:nvPr>
            <p:ph type="title"/>
          </p:nvPr>
        </p:nvSpPr>
        <p:spPr>
          <a:xfrm>
            <a:off x="1140038" y="3991969"/>
            <a:ext cx="3932237" cy="1627496"/>
          </a:xfrm>
        </p:spPr>
        <p:txBody>
          <a:bodyPr/>
          <a:lstStyle/>
          <a:p>
            <a:r>
              <a:rPr lang="en-US" dirty="0"/>
              <a:t>We share information with people who help you.</a:t>
            </a:r>
            <a:endParaRPr lang="en-GB" dirty="0"/>
          </a:p>
        </p:txBody>
      </p:sp>
      <p:sp>
        <p:nvSpPr>
          <p:cNvPr id="4" name="TextBox 3">
            <a:extLst>
              <a:ext uri="{FF2B5EF4-FFF2-40B4-BE49-F238E27FC236}">
                <a16:creationId xmlns:a16="http://schemas.microsoft.com/office/drawing/2014/main" id="{E7A0E8C8-5D88-45E3-BFE4-EB3F4B4AF2EE}"/>
              </a:ext>
            </a:extLst>
          </p:cNvPr>
          <p:cNvSpPr txBox="1"/>
          <p:nvPr/>
        </p:nvSpPr>
        <p:spPr>
          <a:xfrm>
            <a:off x="6096000" y="429904"/>
            <a:ext cx="5559188" cy="5632311"/>
          </a:xfrm>
          <a:prstGeom prst="rect">
            <a:avLst/>
          </a:prstGeom>
          <a:noFill/>
        </p:spPr>
        <p:txBody>
          <a:bodyPr wrap="square">
            <a:spAutoFit/>
          </a:bodyPr>
          <a:lstStyle/>
          <a:p>
            <a:pPr algn="l"/>
            <a:r>
              <a:rPr lang="en-US" b="1" i="0" dirty="0">
                <a:solidFill>
                  <a:srgbClr val="000000"/>
                </a:solidFill>
                <a:effectLst/>
                <a:latin typeface="museo_sans"/>
              </a:rPr>
              <a:t>Member information  </a:t>
            </a:r>
            <a:endParaRPr lang="en-US" b="0" i="0" dirty="0">
              <a:solidFill>
                <a:srgbClr val="404041"/>
              </a:solidFill>
              <a:effectLst/>
              <a:latin typeface="museo_sans"/>
            </a:endParaRPr>
          </a:p>
          <a:p>
            <a:pPr algn="l"/>
            <a:r>
              <a:rPr lang="en-US" b="0" i="0" dirty="0">
                <a:solidFill>
                  <a:srgbClr val="404041"/>
                </a:solidFill>
                <a:effectLst/>
                <a:latin typeface="museo_sans"/>
              </a:rPr>
              <a:t>We respect that as a member you may be required to share information with us that is often sensitive (special category data). Where we need to share this information with external agencies (such as housing authorities or services, or other charities where work in </a:t>
            </a:r>
            <a:r>
              <a:rPr lang="en-US" b="0" i="0" dirty="0">
                <a:solidFill>
                  <a:srgbClr val="404041"/>
                </a:solidFill>
                <a:effectLst/>
                <a:highlight>
                  <a:srgbClr val="FFFF00"/>
                </a:highlight>
                <a:latin typeface="museo_sans"/>
              </a:rPr>
              <a:t>collaboration</a:t>
            </a:r>
            <a:r>
              <a:rPr lang="en-US" b="0" i="0" dirty="0">
                <a:solidFill>
                  <a:srgbClr val="404041"/>
                </a:solidFill>
                <a:effectLst/>
                <a:latin typeface="museo_sans"/>
              </a:rPr>
              <a:t> improve someone’s ability to leave homelessness for good) to help increase or progress the support available to you, we will only do this with a your </a:t>
            </a:r>
            <a:r>
              <a:rPr lang="en-US" b="0" i="0" dirty="0">
                <a:solidFill>
                  <a:srgbClr val="404041"/>
                </a:solidFill>
                <a:effectLst/>
                <a:highlight>
                  <a:srgbClr val="FFFF00"/>
                </a:highlight>
                <a:latin typeface="museo_sans"/>
              </a:rPr>
              <a:t>explicit</a:t>
            </a:r>
            <a:r>
              <a:rPr lang="en-US" b="0" i="0" dirty="0">
                <a:solidFill>
                  <a:srgbClr val="404041"/>
                </a:solidFill>
                <a:effectLst/>
                <a:latin typeface="museo_sans"/>
              </a:rPr>
              <a:t> and informed consent. The only </a:t>
            </a:r>
            <a:r>
              <a:rPr lang="en-US" b="0" i="0" dirty="0">
                <a:solidFill>
                  <a:srgbClr val="404041"/>
                </a:solidFill>
                <a:effectLst/>
                <a:highlight>
                  <a:srgbClr val="FFFF00"/>
                </a:highlight>
                <a:latin typeface="museo_sans"/>
              </a:rPr>
              <a:t>exception</a:t>
            </a:r>
            <a:r>
              <a:rPr lang="en-US" b="0" i="0" dirty="0">
                <a:solidFill>
                  <a:srgbClr val="404041"/>
                </a:solidFill>
                <a:effectLst/>
                <a:latin typeface="museo_sans"/>
              </a:rPr>
              <a:t> to this is where we believe that someone is at risk of real and significant harm, and the sharing of </a:t>
            </a:r>
            <a:r>
              <a:rPr lang="en-US" b="0" i="0" dirty="0">
                <a:solidFill>
                  <a:srgbClr val="404041"/>
                </a:solidFill>
                <a:effectLst/>
                <a:highlight>
                  <a:srgbClr val="FFFF00"/>
                </a:highlight>
                <a:latin typeface="museo_sans"/>
              </a:rPr>
              <a:t>appropriate</a:t>
            </a:r>
            <a:r>
              <a:rPr lang="en-US" b="0" i="0" dirty="0">
                <a:solidFill>
                  <a:srgbClr val="404041"/>
                </a:solidFill>
                <a:effectLst/>
                <a:latin typeface="museo_sans"/>
              </a:rPr>
              <a:t> information with relevant </a:t>
            </a:r>
            <a:r>
              <a:rPr lang="en-US" b="0" i="0" dirty="0">
                <a:solidFill>
                  <a:srgbClr val="404041"/>
                </a:solidFill>
                <a:effectLst/>
                <a:highlight>
                  <a:srgbClr val="FFFF00"/>
                </a:highlight>
                <a:latin typeface="museo_sans"/>
              </a:rPr>
              <a:t>authorities</a:t>
            </a:r>
            <a:r>
              <a:rPr lang="en-US" b="0" i="0" dirty="0">
                <a:solidFill>
                  <a:srgbClr val="404041"/>
                </a:solidFill>
                <a:effectLst/>
                <a:latin typeface="museo_sans"/>
              </a:rPr>
              <a:t> will safeguard and protect them. </a:t>
            </a:r>
          </a:p>
          <a:p>
            <a:pPr algn="l"/>
            <a:r>
              <a:rPr lang="en-US" b="0" i="0" dirty="0">
                <a:solidFill>
                  <a:srgbClr val="404041"/>
                </a:solidFill>
                <a:effectLst/>
                <a:latin typeface="museo_sans"/>
              </a:rPr>
              <a:t>When completing training which is supported by an external </a:t>
            </a:r>
            <a:r>
              <a:rPr lang="en-US" b="0" i="0" dirty="0">
                <a:solidFill>
                  <a:srgbClr val="404041"/>
                </a:solidFill>
                <a:effectLst/>
                <a:highlight>
                  <a:srgbClr val="FFFF00"/>
                </a:highlight>
                <a:latin typeface="museo_sans"/>
              </a:rPr>
              <a:t>accreditation</a:t>
            </a:r>
            <a:r>
              <a:rPr lang="en-US" b="0" i="0" dirty="0">
                <a:solidFill>
                  <a:srgbClr val="404041"/>
                </a:solidFill>
                <a:effectLst/>
                <a:latin typeface="museo_sans"/>
              </a:rPr>
              <a:t> agency (for example if you are using our retail training </a:t>
            </a:r>
            <a:r>
              <a:rPr lang="en-US" b="0" i="0" dirty="0" err="1">
                <a:solidFill>
                  <a:srgbClr val="404041"/>
                </a:solidFill>
                <a:effectLst/>
                <a:latin typeface="museo_sans"/>
              </a:rPr>
              <a:t>programme</a:t>
            </a:r>
            <a:r>
              <a:rPr lang="en-US" b="0" i="0" dirty="0">
                <a:solidFill>
                  <a:srgbClr val="404041"/>
                </a:solidFill>
                <a:effectLst/>
                <a:latin typeface="museo_sans"/>
              </a:rPr>
              <a:t>) we will share your details with the training provider.</a:t>
            </a:r>
          </a:p>
          <a:p>
            <a:pPr algn="l"/>
            <a:r>
              <a:rPr lang="en-US" b="0" i="0" dirty="0">
                <a:solidFill>
                  <a:srgbClr val="404041"/>
                </a:solidFill>
                <a:effectLst/>
                <a:latin typeface="museo_sans"/>
              </a:rPr>
              <a:t>Our service works in partnership with XXX, who process personal data on our </a:t>
            </a:r>
            <a:r>
              <a:rPr lang="en-US" b="0" i="0" dirty="0">
                <a:solidFill>
                  <a:srgbClr val="404041"/>
                </a:solidFill>
                <a:effectLst/>
                <a:highlight>
                  <a:srgbClr val="FFFF00"/>
                </a:highlight>
                <a:latin typeface="museo_sans"/>
              </a:rPr>
              <a:t>behalf</a:t>
            </a:r>
            <a:r>
              <a:rPr lang="en-US" b="0" i="0" dirty="0">
                <a:solidFill>
                  <a:srgbClr val="404041"/>
                </a:solidFill>
                <a:effectLst/>
                <a:latin typeface="museo_sans"/>
              </a:rPr>
              <a:t> through a</a:t>
            </a:r>
            <a:r>
              <a:rPr lang="en-US" b="0" i="0" dirty="0">
                <a:solidFill>
                  <a:srgbClr val="404041"/>
                </a:solidFill>
                <a:effectLst/>
                <a:highlight>
                  <a:srgbClr val="FFFF00"/>
                </a:highlight>
                <a:latin typeface="museo_sans"/>
              </a:rPr>
              <a:t> third-party </a:t>
            </a:r>
            <a:r>
              <a:rPr lang="en-US" b="0" i="0" dirty="0" err="1">
                <a:solidFill>
                  <a:srgbClr val="404041"/>
                </a:solidFill>
                <a:effectLst/>
                <a:latin typeface="museo_sans"/>
              </a:rPr>
              <a:t>organisation</a:t>
            </a:r>
            <a:r>
              <a:rPr lang="en-US" b="0" i="0" dirty="0">
                <a:solidFill>
                  <a:srgbClr val="404041"/>
                </a:solidFill>
                <a:effectLst/>
                <a:latin typeface="museo_sans"/>
              </a:rPr>
              <a:t> - YYY. </a:t>
            </a:r>
          </a:p>
        </p:txBody>
      </p:sp>
      <p:pic>
        <p:nvPicPr>
          <p:cNvPr id="7170" name="Picture 2">
            <a:extLst>
              <a:ext uri="{FF2B5EF4-FFF2-40B4-BE49-F238E27FC236}">
                <a16:creationId xmlns:a16="http://schemas.microsoft.com/office/drawing/2014/main" id="{23782344-0722-412C-83C2-259AF372B8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1946" y="494013"/>
            <a:ext cx="3562066" cy="349795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2380C69B-B393-4B7C-9F3A-7D0C5078A156}"/>
              </a:ext>
            </a:extLst>
          </p:cNvPr>
          <p:cNvSpPr txBox="1"/>
          <p:nvPr/>
        </p:nvSpPr>
        <p:spPr>
          <a:xfrm>
            <a:off x="4905920" y="272955"/>
            <a:ext cx="757901" cy="1627496"/>
          </a:xfrm>
          <a:prstGeom prst="rect">
            <a:avLst/>
          </a:prstGeom>
          <a:noFill/>
        </p:spPr>
        <p:txBody>
          <a:bodyPr wrap="square" rtlCol="0">
            <a:spAutoFit/>
          </a:bodyPr>
          <a:lstStyle/>
          <a:p>
            <a:endParaRPr lang="en-GB" dirty="0"/>
          </a:p>
        </p:txBody>
      </p:sp>
      <p:sp>
        <p:nvSpPr>
          <p:cNvPr id="2" name="Slide Number Placeholder 1">
            <a:extLst>
              <a:ext uri="{FF2B5EF4-FFF2-40B4-BE49-F238E27FC236}">
                <a16:creationId xmlns:a16="http://schemas.microsoft.com/office/drawing/2014/main" id="{9D50E138-C2D8-4A8D-AFF6-39CDCF88925C}"/>
              </a:ext>
            </a:extLst>
          </p:cNvPr>
          <p:cNvSpPr>
            <a:spLocks noGrp="1"/>
          </p:cNvSpPr>
          <p:nvPr>
            <p:ph type="sldNum" sz="quarter" idx="12"/>
          </p:nvPr>
        </p:nvSpPr>
        <p:spPr/>
        <p:txBody>
          <a:bodyPr/>
          <a:lstStyle/>
          <a:p>
            <a:fld id="{4FAB73BC-B049-4115-A692-8D63A059BFB8}" type="slidenum">
              <a:rPr lang="en-US" smtClean="0"/>
              <a:t>14</a:t>
            </a:fld>
            <a:endParaRPr lang="en-US" dirty="0"/>
          </a:p>
        </p:txBody>
      </p:sp>
    </p:spTree>
    <p:extLst>
      <p:ext uri="{BB962C8B-B14F-4D97-AF65-F5344CB8AC3E}">
        <p14:creationId xmlns:p14="http://schemas.microsoft.com/office/powerpoint/2010/main" val="215122403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6E76C-9228-4EED-BEEE-B7E89F25E9B3}"/>
              </a:ext>
            </a:extLst>
          </p:cNvPr>
          <p:cNvSpPr>
            <a:spLocks noGrp="1"/>
          </p:cNvSpPr>
          <p:nvPr>
            <p:ph type="title"/>
          </p:nvPr>
        </p:nvSpPr>
        <p:spPr>
          <a:xfrm>
            <a:off x="4965430" y="256478"/>
            <a:ext cx="6586491" cy="1360449"/>
          </a:xfrm>
        </p:spPr>
        <p:txBody>
          <a:bodyPr vert="horz" lIns="91440" tIns="45720" rIns="91440" bIns="45720" rtlCol="0" anchor="ctr">
            <a:normAutofit fontScale="90000"/>
          </a:bodyPr>
          <a:lstStyle/>
          <a:p>
            <a:r>
              <a:rPr lang="en-US" sz="5000" dirty="0"/>
              <a:t>What we do – unlocking communication</a:t>
            </a:r>
          </a:p>
        </p:txBody>
      </p:sp>
      <p:sp>
        <p:nvSpPr>
          <p:cNvPr id="4" name="Content Placeholder 3">
            <a:extLst>
              <a:ext uri="{FF2B5EF4-FFF2-40B4-BE49-F238E27FC236}">
                <a16:creationId xmlns:a16="http://schemas.microsoft.com/office/drawing/2014/main" id="{5452BFB1-15CC-4E42-AEB4-F7FF96761014}"/>
              </a:ext>
            </a:extLst>
          </p:cNvPr>
          <p:cNvSpPr>
            <a:spLocks noGrp="1"/>
          </p:cNvSpPr>
          <p:nvPr>
            <p:ph sz="half" idx="2"/>
          </p:nvPr>
        </p:nvSpPr>
        <p:spPr>
          <a:xfrm>
            <a:off x="4965431" y="1773044"/>
            <a:ext cx="6586489" cy="4728117"/>
          </a:xfrm>
        </p:spPr>
        <p:txBody>
          <a:bodyPr vert="horz" lIns="91440" tIns="45720" rIns="91440" bIns="45720" rtlCol="0">
            <a:noAutofit/>
          </a:bodyPr>
          <a:lstStyle/>
          <a:p>
            <a:pPr marL="0" indent="0">
              <a:buNone/>
            </a:pPr>
            <a:r>
              <a:rPr lang="en-US" sz="2000" b="1" dirty="0"/>
              <a:t>Jake</a:t>
            </a:r>
          </a:p>
          <a:p>
            <a:r>
              <a:rPr lang="en-US" sz="2000" dirty="0"/>
              <a:t>Everyone In referral.</a:t>
            </a:r>
          </a:p>
          <a:p>
            <a:r>
              <a:rPr lang="en-US" sz="2000" dirty="0"/>
              <a:t>4 appointments – assess, review, therapy, closure and handover.</a:t>
            </a:r>
          </a:p>
          <a:p>
            <a:r>
              <a:rPr lang="en-US" sz="2000" dirty="0"/>
              <a:t>Diagnosis given.</a:t>
            </a:r>
          </a:p>
          <a:p>
            <a:r>
              <a:rPr lang="en-US" sz="2000" dirty="0"/>
              <a:t>Psycho-education for Jake.</a:t>
            </a:r>
          </a:p>
          <a:p>
            <a:r>
              <a:rPr lang="en-US" sz="2000" dirty="0"/>
              <a:t>Alternative strategies for communication.</a:t>
            </a:r>
          </a:p>
          <a:p>
            <a:r>
              <a:rPr lang="en-US" sz="2000" dirty="0"/>
              <a:t>Accessible Care Act assessment.</a:t>
            </a:r>
          </a:p>
          <a:p>
            <a:r>
              <a:rPr lang="en-US" sz="2000" dirty="0"/>
              <a:t>Accessible documentation.</a:t>
            </a:r>
          </a:p>
          <a:p>
            <a:r>
              <a:rPr lang="en-US" sz="2000" dirty="0"/>
              <a:t>Changed method of referral for key support service.</a:t>
            </a:r>
          </a:p>
          <a:p>
            <a:r>
              <a:rPr lang="en-US" sz="2000" dirty="0"/>
              <a:t>Excluded LD and redirected efforts to appropriate services.</a:t>
            </a:r>
          </a:p>
          <a:p>
            <a:r>
              <a:rPr lang="en-US" sz="2000" dirty="0"/>
              <a:t>Clear requirements for resettlement.</a:t>
            </a:r>
          </a:p>
        </p:txBody>
      </p:sp>
      <p:pic>
        <p:nvPicPr>
          <p:cNvPr id="1026" name="Picture 2" descr="Silver Padlock on White Wooden Door">
            <a:extLst>
              <a:ext uri="{FF2B5EF4-FFF2-40B4-BE49-F238E27FC236}">
                <a16:creationId xmlns:a16="http://schemas.microsoft.com/office/drawing/2014/main" id="{559E6A9E-5C65-4938-BA03-FE2CA13F7198}"/>
              </a:ext>
            </a:extLst>
          </p:cNvPr>
          <p:cNvPicPr>
            <a:picLocks noGrp="1" noChangeAspect="1" noChangeArrowheads="1"/>
          </p:cNvPicPr>
          <p:nvPr>
            <p:ph sz="half" idx="1"/>
          </p:nvPr>
        </p:nvPicPr>
        <p:blipFill rotWithShape="1">
          <a:blip r:embed="rId2">
            <a:extLst>
              <a:ext uri="{28A0092B-C50C-407E-A947-70E740481C1C}">
                <a14:useLocalDpi xmlns:a14="http://schemas.microsoft.com/office/drawing/2010/main" val="0"/>
              </a:ext>
            </a:extLst>
          </a:blip>
          <a:srcRect r="2" b="1250"/>
          <a:stretch/>
        </p:blipFill>
        <p:spPr bwMode="auto">
          <a:xfrm>
            <a:off x="20" y="10"/>
            <a:ext cx="4635571" cy="6857990"/>
          </a:xfrm>
          <a:prstGeom prst="rect">
            <a:avLst/>
          </a:prstGeom>
          <a:noFill/>
          <a:effectLst/>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B601656B-F0AF-4CD2-8741-43AB4C410EE6}"/>
              </a:ext>
            </a:extLst>
          </p:cNvPr>
          <p:cNvSpPr>
            <a:spLocks noGrp="1"/>
          </p:cNvSpPr>
          <p:nvPr>
            <p:ph type="sldNum" sz="quarter" idx="12"/>
          </p:nvPr>
        </p:nvSpPr>
        <p:spPr/>
        <p:txBody>
          <a:bodyPr/>
          <a:lstStyle/>
          <a:p>
            <a:fld id="{4FAB73BC-B049-4115-A692-8D63A059BFB8}" type="slidenum">
              <a:rPr lang="en-US" smtClean="0"/>
              <a:t>15</a:t>
            </a:fld>
            <a:endParaRPr lang="en-US" dirty="0"/>
          </a:p>
        </p:txBody>
      </p:sp>
    </p:spTree>
    <p:extLst>
      <p:ext uri="{BB962C8B-B14F-4D97-AF65-F5344CB8AC3E}">
        <p14:creationId xmlns:p14="http://schemas.microsoft.com/office/powerpoint/2010/main" val="288025768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7FA33FF-088D-4F16-95A2-2C64D353DE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376EFB1-01CF-419F-ABF1-2AF02BBFC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709160" cy="6858000"/>
          </a:xfrm>
          <a:prstGeom prst="rect">
            <a:avLst/>
          </a:prstGeom>
          <a:solidFill>
            <a:schemeClr val="tx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FF9DEA15-78BD-4750-AA18-B9F28A6D5A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284331" cy="6858000"/>
          </a:xfrm>
          <a:custGeom>
            <a:avLst/>
            <a:gdLst>
              <a:gd name="connsiteX0" fmla="*/ 0 w 4319042"/>
              <a:gd name="connsiteY0" fmla="*/ 0 h 6858000"/>
              <a:gd name="connsiteX1" fmla="*/ 1142888 w 4319042"/>
              <a:gd name="connsiteY1" fmla="*/ 0 h 6858000"/>
              <a:gd name="connsiteX2" fmla="*/ 4319042 w 4319042"/>
              <a:gd name="connsiteY2" fmla="*/ 6858000 h 6858000"/>
              <a:gd name="connsiteX3" fmla="*/ 0 w 431904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19042" h="6858000">
                <a:moveTo>
                  <a:pt x="0" y="0"/>
                </a:moveTo>
                <a:lnTo>
                  <a:pt x="1142888" y="0"/>
                </a:lnTo>
                <a:lnTo>
                  <a:pt x="4319042" y="6858000"/>
                </a:lnTo>
                <a:lnTo>
                  <a:pt x="0" y="6858000"/>
                </a:lnTo>
                <a:close/>
              </a:path>
            </a:pathLst>
          </a:custGeom>
          <a:solidFill>
            <a:schemeClr val="tx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ctrTitle"/>
          </p:nvPr>
        </p:nvSpPr>
        <p:spPr>
          <a:xfrm>
            <a:off x="804672" y="640080"/>
            <a:ext cx="3282696" cy="5257800"/>
          </a:xfrm>
        </p:spPr>
        <p:txBody>
          <a:bodyPr vert="horz" lIns="91440" tIns="45720" rIns="91440" bIns="45720" rtlCol="0" anchor="ctr">
            <a:normAutofit/>
          </a:bodyPr>
          <a:lstStyle/>
          <a:p>
            <a:pPr algn="l"/>
            <a:r>
              <a:rPr lang="en-US" sz="4400" kern="1200" dirty="0">
                <a:solidFill>
                  <a:schemeClr val="bg1"/>
                </a:solidFill>
                <a:latin typeface="+mj-lt"/>
                <a:ea typeface="+mj-ea"/>
                <a:cs typeface="+mj-cs"/>
              </a:rPr>
              <a:t>Questions?</a:t>
            </a:r>
          </a:p>
        </p:txBody>
      </p:sp>
      <p:sp>
        <p:nvSpPr>
          <p:cNvPr id="3" name="Subtitle 2"/>
          <p:cNvSpPr>
            <a:spLocks noGrp="1"/>
          </p:cNvSpPr>
          <p:nvPr>
            <p:ph type="subTitle" idx="1"/>
          </p:nvPr>
        </p:nvSpPr>
        <p:spPr>
          <a:xfrm>
            <a:off x="5358384" y="640081"/>
            <a:ext cx="6024654" cy="5257800"/>
          </a:xfrm>
        </p:spPr>
        <p:txBody>
          <a:bodyPr vert="horz" lIns="91440" tIns="45720" rIns="91440" bIns="45720" rtlCol="0" anchor="ctr">
            <a:normAutofit/>
          </a:bodyPr>
          <a:lstStyle/>
          <a:p>
            <a:pPr indent="-228600" algn="l">
              <a:buFont typeface="Arial" panose="020B0604020202020204" pitchFamily="34" charset="0"/>
              <a:buChar char="•"/>
            </a:pPr>
            <a:r>
              <a:rPr lang="en-US">
                <a:hlinkClick r:id="rId3"/>
              </a:rPr>
              <a:t>leigh.andrews@chgcomm.org</a:t>
            </a:r>
            <a:endParaRPr lang="en-US"/>
          </a:p>
          <a:p>
            <a:pPr indent="-228600" algn="l">
              <a:buFont typeface="Arial" panose="020B0604020202020204" pitchFamily="34" charset="0"/>
              <a:buChar char="•"/>
            </a:pPr>
            <a:r>
              <a:rPr lang="en-US"/>
              <a:t>07957 164 619</a:t>
            </a:r>
          </a:p>
          <a:p>
            <a:pPr indent="-228600" algn="l">
              <a:buFont typeface="Arial" panose="020B0604020202020204" pitchFamily="34" charset="0"/>
              <a:buChar char="•"/>
            </a:pPr>
            <a:r>
              <a:rPr lang="en-US">
                <a:hlinkClick r:id="rId4"/>
              </a:rPr>
              <a:t>www.chgcomm.org</a:t>
            </a:r>
            <a:endParaRPr lang="en-US"/>
          </a:p>
          <a:p>
            <a:pPr indent="-228600" algn="l">
              <a:buFont typeface="Arial" panose="020B0604020202020204" pitchFamily="34" charset="0"/>
              <a:buChar char="•"/>
            </a:pPr>
            <a:r>
              <a:rPr lang="en-US"/>
              <a:t>@ChgCommCIC</a:t>
            </a:r>
          </a:p>
          <a:p>
            <a:pPr indent="-228600" algn="l">
              <a:buFont typeface="Arial" panose="020B0604020202020204" pitchFamily="34" charset="0"/>
              <a:buChar char="•"/>
            </a:pPr>
            <a:endParaRPr lang="en-US"/>
          </a:p>
        </p:txBody>
      </p:sp>
      <p:sp>
        <p:nvSpPr>
          <p:cNvPr id="4" name="Slide Number Placeholder 3">
            <a:extLst>
              <a:ext uri="{FF2B5EF4-FFF2-40B4-BE49-F238E27FC236}">
                <a16:creationId xmlns:a16="http://schemas.microsoft.com/office/drawing/2014/main" id="{D960C457-F84A-4A66-9D1A-C9B121441A51}"/>
              </a:ext>
            </a:extLst>
          </p:cNvPr>
          <p:cNvSpPr>
            <a:spLocks noGrp="1"/>
          </p:cNvSpPr>
          <p:nvPr>
            <p:ph type="sldNum" sz="quarter" idx="12"/>
          </p:nvPr>
        </p:nvSpPr>
        <p:spPr/>
        <p:txBody>
          <a:bodyPr/>
          <a:lstStyle/>
          <a:p>
            <a:fld id="{4FAB73BC-B049-4115-A692-8D63A059BFB8}" type="slidenum">
              <a:rPr lang="en-US" smtClean="0"/>
              <a:t>16</a:t>
            </a:fld>
            <a:endParaRPr lang="en-US" dirty="0"/>
          </a:p>
        </p:txBody>
      </p:sp>
    </p:spTree>
    <p:extLst>
      <p:ext uri="{BB962C8B-B14F-4D97-AF65-F5344CB8AC3E}">
        <p14:creationId xmlns:p14="http://schemas.microsoft.com/office/powerpoint/2010/main" val="255547546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6a5af7f5-953b-45dd-9952-4bebd66119ba" xsi:nil="true"/>
    <lcf76f155ced4ddcb4097134ff3c332f xmlns="af8fb7e5-f363-499a-ab4c-b945bf2da975">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25A6C831ABA97429B5D91DD1AEEFF8F" ma:contentTypeVersion="16" ma:contentTypeDescription="Create a new document." ma:contentTypeScope="" ma:versionID="6c934d44ce7a7a0eb0836db3267d12bf">
  <xsd:schema xmlns:xsd="http://www.w3.org/2001/XMLSchema" xmlns:xs="http://www.w3.org/2001/XMLSchema" xmlns:p="http://schemas.microsoft.com/office/2006/metadata/properties" xmlns:ns2="af8fb7e5-f363-499a-ab4c-b945bf2da975" xmlns:ns3="6a5af7f5-953b-45dd-9952-4bebd66119ba" targetNamespace="http://schemas.microsoft.com/office/2006/metadata/properties" ma:root="true" ma:fieldsID="ec31d24ceb9e4c8f55ba42609f217fed" ns2:_="" ns3:_="">
    <xsd:import namespace="af8fb7e5-f363-499a-ab4c-b945bf2da975"/>
    <xsd:import namespace="6a5af7f5-953b-45dd-9952-4bebd66119ba"/>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f8fb7e5-f363-499a-ab4c-b945bf2da97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07162121-c24f-4ad5-83db-26bfdfbf2330"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6a5af7f5-953b-45dd-9952-4bebd66119ba"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8627c4c6-62e1-47fe-9396-ddfaf052e42f}" ma:internalName="TaxCatchAll" ma:showField="CatchAllData" ma:web="6a5af7f5-953b-45dd-9952-4bebd66119b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3A1DACC-9E0F-4C5D-B7FD-B6CA442436BE}">
  <ds:schemaRefs>
    <ds:schemaRef ds:uri="http://purl.org/dc/dcmitype/"/>
    <ds:schemaRef ds:uri="f2882868-d1a7-4f1b-b1f5-c71df5254260"/>
    <ds:schemaRef ds:uri="http://schemas.openxmlformats.org/package/2006/metadata/core-properties"/>
    <ds:schemaRef ds:uri="http://purl.org/dc/elements/1.1/"/>
    <ds:schemaRef ds:uri="http://schemas.microsoft.com/office/2006/metadata/properties"/>
    <ds:schemaRef ds:uri="http://purl.org/dc/terms/"/>
    <ds:schemaRef ds:uri="http://schemas.microsoft.com/office/2006/documentManagement/types"/>
    <ds:schemaRef ds:uri="http://www.w3.org/XML/1998/namespace"/>
    <ds:schemaRef ds:uri="http://schemas.microsoft.com/office/infopath/2007/PartnerControls"/>
    <ds:schemaRef ds:uri="8b961c13-1d21-43d7-9d5b-304f89057c28"/>
  </ds:schemaRefs>
</ds:datastoreItem>
</file>

<file path=customXml/itemProps2.xml><?xml version="1.0" encoding="utf-8"?>
<ds:datastoreItem xmlns:ds="http://schemas.openxmlformats.org/officeDocument/2006/customXml" ds:itemID="{3AB6FA6E-BC12-4C77-AC26-02BE870515EB}">
  <ds:schemaRefs>
    <ds:schemaRef ds:uri="http://schemas.microsoft.com/sharepoint/v3/contenttype/forms"/>
  </ds:schemaRefs>
</ds:datastoreItem>
</file>

<file path=customXml/itemProps3.xml><?xml version="1.0" encoding="utf-8"?>
<ds:datastoreItem xmlns:ds="http://schemas.openxmlformats.org/officeDocument/2006/customXml" ds:itemID="{D15C5E45-A80D-413B-9344-D7B369DFD1E4}"/>
</file>

<file path=docProps/app.xml><?xml version="1.0" encoding="utf-8"?>
<Properties xmlns="http://schemas.openxmlformats.org/officeDocument/2006/extended-properties" xmlns:vt="http://schemas.openxmlformats.org/officeDocument/2006/docPropsVTypes">
  <Template>Office Theme</Template>
  <TotalTime>1267</TotalTime>
  <Words>959</Words>
  <Application>Microsoft Office PowerPoint</Application>
  <PresentationFormat>Widescreen</PresentationFormat>
  <Paragraphs>165</Paragraphs>
  <Slides>16</Slides>
  <Notes>14</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16</vt:i4>
      </vt:variant>
    </vt:vector>
  </HeadingPairs>
  <TitlesOfParts>
    <vt:vector size="22" baseType="lpstr">
      <vt:lpstr>Arial</vt:lpstr>
      <vt:lpstr>Calibri</vt:lpstr>
      <vt:lpstr>Calibri Light</vt:lpstr>
      <vt:lpstr>museo_sans</vt:lpstr>
      <vt:lpstr>Office Theme</vt:lpstr>
      <vt:lpstr>Office Theme</vt:lpstr>
      <vt:lpstr>PowerPoint Presentation</vt:lpstr>
      <vt:lpstr>Leigh Andrews</vt:lpstr>
      <vt:lpstr>Speech and language therapists:  The missing link in homelessness.</vt:lpstr>
      <vt:lpstr>The ‘Everyone In’ Campaign 1</vt:lpstr>
      <vt:lpstr>The ‘Everyone In’ Campaign 2 </vt:lpstr>
      <vt:lpstr>The ‘Everyone In’ Campaign 3</vt:lpstr>
      <vt:lpstr>The clinical education of SLTs includes…..</vt:lpstr>
      <vt:lpstr>Some conditions with an impact on communication or swallow.</vt:lpstr>
      <vt:lpstr>Research</vt:lpstr>
      <vt:lpstr>PowerPoint Presentation</vt:lpstr>
      <vt:lpstr>Communication First</vt:lpstr>
      <vt:lpstr>What people say:</vt:lpstr>
      <vt:lpstr>The Law</vt:lpstr>
      <vt:lpstr>We share information with people who help you.</vt:lpstr>
      <vt:lpstr>What we do – unlocking communication</vt:lpstr>
      <vt:lpstr>Questions?</vt:lpstr>
    </vt:vector>
  </TitlesOfParts>
  <Company>Quaker Social Action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Acquired Brain Injury Awareness</dc:title>
  <dc:creator>ChgComm CIC</dc:creator>
  <cp:lastModifiedBy>Leigh Andrews</cp:lastModifiedBy>
  <cp:revision>166</cp:revision>
  <cp:lastPrinted>2021-08-20T16:39:51Z</cp:lastPrinted>
  <dcterms:created xsi:type="dcterms:W3CDTF">2019-07-03T10:43:53Z</dcterms:created>
  <dcterms:modified xsi:type="dcterms:W3CDTF">2022-05-26T10:37:17Z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0x010100725A6C831ABA97429B5D91DD1AEEFF8F</vt:lpwstr>
  </property>
</Properties>
</file>