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nes, Russell" initials="JR" lastIdx="37" clrIdx="0">
    <p:extLst>
      <p:ext uri="{19B8F6BF-5375-455C-9EA6-DF929625EA0E}">
        <p15:presenceInfo xmlns:p15="http://schemas.microsoft.com/office/powerpoint/2012/main" userId="S-1-5-21-842925246-1214440339-725345543-266984" providerId="AD"/>
      </p:ext>
    </p:extLst>
  </p:cmAuthor>
  <p:cmAuthor id="2" name="Lodge, Evie" initials="LE" lastIdx="18" clrIdx="1">
    <p:extLst>
      <p:ext uri="{19B8F6BF-5375-455C-9EA6-DF929625EA0E}">
        <p15:presenceInfo xmlns:p15="http://schemas.microsoft.com/office/powerpoint/2012/main" userId="S-1-5-21-842925246-1214440339-725345543-2691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C"/>
    <a:srgbClr val="017037"/>
    <a:srgbClr val="C6E869"/>
    <a:srgbClr val="F75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04" autoAdjust="0"/>
    <p:restoredTop sz="94660"/>
  </p:normalViewPr>
  <p:slideViewPr>
    <p:cSldViewPr snapToGrid="0">
      <p:cViewPr varScale="1">
        <p:scale>
          <a:sx n="69" d="100"/>
          <a:sy n="69" d="100"/>
        </p:scale>
        <p:origin x="3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ront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1547790"/>
            <a:ext cx="8562529" cy="144921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50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 up to two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3429000"/>
            <a:ext cx="9144000" cy="117816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None/>
              <a:defRPr sz="2500" kern="1200" spc="0" baseline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529" y="444259"/>
            <a:ext cx="2657471" cy="44091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310509"/>
            <a:ext cx="12210383" cy="122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0439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hite divider slide - cropped thread - co-b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4091167"/>
            <a:ext cx="6288840" cy="117816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None/>
              <a:defRPr sz="2500" kern="1200" spc="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529" y="444259"/>
            <a:ext cx="2657471" cy="4409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32001" y="1547790"/>
            <a:ext cx="5598410" cy="219290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5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headline here up </a:t>
            </a:r>
            <a:r>
              <a:rPr lang="en-US"/>
              <a:t>to three </a:t>
            </a:r>
            <a:r>
              <a:rPr lang="en-US" dirty="0"/>
              <a:t>lines</a:t>
            </a:r>
          </a:p>
        </p:txBody>
      </p:sp>
    </p:spTree>
    <p:extLst>
      <p:ext uri="{BB962C8B-B14F-4D97-AF65-F5344CB8AC3E}">
        <p14:creationId xmlns:p14="http://schemas.microsoft.com/office/powerpoint/2010/main" val="11569723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hite divider slide - primary thr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1" y="1547790"/>
            <a:ext cx="5664000" cy="102335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3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 up to two lines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00" y="3003147"/>
            <a:ext cx="6288840" cy="117816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spcAft>
                <a:spcPts val="1500"/>
              </a:spcAft>
              <a:buNone/>
              <a:defRPr sz="2500" kern="1200" spc="0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310509"/>
            <a:ext cx="12210383" cy="122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548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single / 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431800" y="1054359"/>
            <a:ext cx="11328400" cy="46279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87325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7207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7207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444259"/>
            <a:ext cx="9205614" cy="3654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on one line</a:t>
            </a:r>
          </a:p>
        </p:txBody>
      </p:sp>
    </p:spTree>
    <p:extLst>
      <p:ext uri="{BB962C8B-B14F-4D97-AF65-F5344CB8AC3E}">
        <p14:creationId xmlns:p14="http://schemas.microsoft.com/office/powerpoint/2010/main" val="1477340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double / 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444259"/>
            <a:ext cx="9189430" cy="3654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on one line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4"/>
          </p:nvPr>
        </p:nvSpPr>
        <p:spPr>
          <a:xfrm>
            <a:off x="431998" y="1054359"/>
            <a:ext cx="5492941" cy="46279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87325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7207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720725" indent="-1778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7"/>
          <p:cNvSpPr>
            <a:spLocks noGrp="1"/>
          </p:cNvSpPr>
          <p:nvPr>
            <p:ph sz="quarter" idx="15"/>
          </p:nvPr>
        </p:nvSpPr>
        <p:spPr>
          <a:xfrm>
            <a:off x="6267059" y="1054359"/>
            <a:ext cx="5492941" cy="46279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720725" indent="-1778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7207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68883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double / 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444259"/>
            <a:ext cx="9173246" cy="3654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on one line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4"/>
          </p:nvPr>
        </p:nvSpPr>
        <p:spPr>
          <a:xfrm>
            <a:off x="431999" y="1054359"/>
            <a:ext cx="7449644" cy="46279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36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54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7"/>
          <p:cNvSpPr>
            <a:spLocks noGrp="1"/>
          </p:cNvSpPr>
          <p:nvPr>
            <p:ph sz="quarter" idx="15"/>
          </p:nvPr>
        </p:nvSpPr>
        <p:spPr>
          <a:xfrm>
            <a:off x="7938287" y="1054359"/>
            <a:ext cx="3821713" cy="46279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87325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720725" indent="-1778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720725" indent="-1778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21422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double / 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444259"/>
            <a:ext cx="9181338" cy="3654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on one line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4"/>
          </p:nvPr>
        </p:nvSpPr>
        <p:spPr>
          <a:xfrm>
            <a:off x="431998" y="1054359"/>
            <a:ext cx="5492941" cy="4627984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7207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720725" indent="-1778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7"/>
          <p:cNvSpPr>
            <a:spLocks noGrp="1"/>
          </p:cNvSpPr>
          <p:nvPr>
            <p:ph sz="quarter" idx="15"/>
          </p:nvPr>
        </p:nvSpPr>
        <p:spPr>
          <a:xfrm>
            <a:off x="6267059" y="1054359"/>
            <a:ext cx="5492941" cy="4627984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08000" bIns="108000"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 lang="en-US" sz="1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187325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750"/>
            </a:lvl2pPr>
            <a:lvl3pPr marL="720725" indent="-1778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750"/>
            </a:lvl3pPr>
            <a:lvl4pPr marL="720725" indent="-179388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5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93230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31998" y="444259"/>
            <a:ext cx="9173248" cy="3654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</p:spTree>
    <p:extLst>
      <p:ext uri="{BB962C8B-B14F-4D97-AF65-F5344CB8AC3E}">
        <p14:creationId xmlns:p14="http://schemas.microsoft.com/office/powerpoint/2010/main" val="3554447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31998" y="444259"/>
            <a:ext cx="9205616" cy="36548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lnSpc>
                <a:spcPct val="95000"/>
              </a:lnSpc>
              <a:defRPr sz="25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headline here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31800" y="1054358"/>
            <a:ext cx="11328400" cy="42814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31998" y="5451600"/>
            <a:ext cx="11328002" cy="24461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Tx/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/>
              <a:defRPr sz="1200"/>
            </a:lvl2pPr>
            <a:lvl3pPr marL="36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tabLst>
                <a:tab pos="212725" algn="l"/>
              </a:tabLst>
              <a:defRPr sz="1200"/>
            </a:lvl3pPr>
            <a:lvl4pPr marL="54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200"/>
            </a:lvl4pPr>
            <a:lvl5pPr marL="720000" indent="-1800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225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212" y="425597"/>
            <a:ext cx="2062788" cy="3422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828458"/>
            <a:ext cx="12210383" cy="103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677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7D1C64-A34F-4516-B99A-9E862B8CA1D0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28/04/2022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07B9E7-56B2-4E14-ACE8-5B66745765BF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24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13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238" y="1169099"/>
            <a:ext cx="8804362" cy="144921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Outbreak Control Board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/>
              <a:t>Jonathan O’Sullivan – Director of Public Health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sz="2700" dirty="0" smtClean="0"/>
              <a:t>29 April 2022</a:t>
            </a:r>
            <a:br>
              <a:rPr lang="en-GB" sz="2700" dirty="0" smtClean="0"/>
            </a:br>
            <a:r>
              <a:rPr lang="en-GB" sz="2700" dirty="0"/>
              <a:t/>
            </a:r>
            <a:br>
              <a:rPr lang="en-GB" sz="2700" dirty="0"/>
            </a:br>
            <a:endParaRPr lang="en-GB" sz="2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54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Agenda </a:t>
            </a:r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276552"/>
              </p:ext>
            </p:extLst>
          </p:nvPr>
        </p:nvGraphicFramePr>
        <p:xfrm>
          <a:off x="2817094" y="1643304"/>
          <a:ext cx="6336144" cy="2790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6144">
                  <a:extLst>
                    <a:ext uri="{9D8B030D-6E8A-4147-A177-3AD203B41FA5}">
                      <a16:colId xmlns:a16="http://schemas.microsoft.com/office/drawing/2014/main" val="139948809"/>
                    </a:ext>
                  </a:extLst>
                </a:gridCol>
              </a:tblGrid>
              <a:tr h="45456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Agenda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959485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Welcome and Introductions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577862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Summary of COVID impact to date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695869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Overview of current outbreak control measures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062849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Scenario planning:</a:t>
                      </a:r>
                      <a:r>
                        <a:rPr lang="en-GB" baseline="0" dirty="0" smtClean="0"/>
                        <a:t> emergent variant of concern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892300"/>
                  </a:ext>
                </a:extLst>
              </a:tr>
              <a:tr h="517346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Close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1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63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Summary of COVID impact to date – case rates and positivity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8542EB-0EAD-4425-AAB3-0D4509C36C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9"/>
          <a:stretch/>
        </p:blipFill>
        <p:spPr>
          <a:xfrm>
            <a:off x="309096" y="794326"/>
            <a:ext cx="7821905" cy="48424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8673810" y="1568947"/>
            <a:ext cx="343506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Week ending 20</a:t>
            </a:r>
            <a:r>
              <a:rPr lang="en-GB" sz="1600" b="1" baseline="30000" dirty="0"/>
              <a:t>th</a:t>
            </a:r>
            <a:r>
              <a:rPr lang="en-GB" sz="1600" b="1" dirty="0"/>
              <a:t> April 437 new cases, giving a rate of 176 per 100,000 </a:t>
            </a:r>
            <a:r>
              <a:rPr lang="en-GB" sz="1600" dirty="0"/>
              <a:t>a 33% reduction from previous </a:t>
            </a:r>
            <a:r>
              <a:rPr lang="en-GB" sz="1600" dirty="0" smtClean="0"/>
              <a:t>week. This </a:t>
            </a:r>
            <a:r>
              <a:rPr lang="en-GB" sz="1600" dirty="0"/>
              <a:t>rate is slightly higher than London, 162 per 100,000</a:t>
            </a:r>
          </a:p>
          <a:p>
            <a:endParaRPr lang="en-GB" sz="1600" dirty="0"/>
          </a:p>
          <a:p>
            <a:r>
              <a:rPr lang="en-GB" sz="1600" b="1" dirty="0"/>
              <a:t>Testing rates have decreased. </a:t>
            </a:r>
            <a:r>
              <a:rPr lang="en-GB" sz="1600" dirty="0"/>
              <a:t>Week ending 20</a:t>
            </a:r>
            <a:r>
              <a:rPr lang="en-GB" sz="1600" baseline="30000" dirty="0"/>
              <a:t>th</a:t>
            </a:r>
            <a:r>
              <a:rPr lang="en-GB" sz="1600" dirty="0"/>
              <a:t> April, rate of testing is 141.3 per 100,000, 24% reduction from previous week. London’s testing rate is 121 per </a:t>
            </a:r>
            <a:r>
              <a:rPr lang="en-GB" sz="1600" dirty="0" smtClean="0"/>
              <a:t>100,000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3757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Summary of COVID impact to date – mortality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38AB98-9F11-48EE-802B-534BAA11D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72" y="886711"/>
            <a:ext cx="8428422" cy="45725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8597394" y="2141931"/>
            <a:ext cx="34350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There </a:t>
            </a:r>
            <a:r>
              <a:rPr lang="en-US" sz="1600" b="1" dirty="0"/>
              <a:t>have been a total of 427 deaths in Islington, with COVID19 mentioned on the death certificate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r>
              <a:rPr lang="en-US" sz="1600" b="1" dirty="0" smtClean="0"/>
              <a:t>This </a:t>
            </a:r>
            <a:r>
              <a:rPr lang="en-US" sz="1600" b="1" dirty="0"/>
              <a:t>is a rate of 172 per 100,000 which is lower than the rate for London,</a:t>
            </a:r>
            <a:r>
              <a:rPr lang="en-US" sz="1600" dirty="0"/>
              <a:t> 258 per 100,000, </a:t>
            </a:r>
            <a:r>
              <a:rPr lang="en-US" sz="1600" b="1" dirty="0"/>
              <a:t>and England</a:t>
            </a:r>
            <a:r>
              <a:rPr lang="en-US" sz="1600" dirty="0"/>
              <a:t>, 290 per 100,000. </a:t>
            </a:r>
          </a:p>
        </p:txBody>
      </p:sp>
    </p:spTree>
    <p:extLst>
      <p:ext uri="{BB962C8B-B14F-4D97-AF65-F5344CB8AC3E}">
        <p14:creationId xmlns:p14="http://schemas.microsoft.com/office/powerpoint/2010/main" val="317438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Overview of Outbreak Control Measures – Vaccination  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710" y="1385454"/>
            <a:ext cx="2353832" cy="24356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309094" y="672276"/>
            <a:ext cx="1018341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Among Islington residents age 18+…</a:t>
            </a:r>
          </a:p>
          <a:p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67.56% have received a first dose.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62.67% have received two doses.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46.84% have received a third or booster dose.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  <a:p>
            <a:r>
              <a:rPr lang="en-GB" sz="1600" b="1" dirty="0" smtClean="0"/>
              <a:t>These rates are comparable to vaccination rates in other inner London boroughs.</a:t>
            </a:r>
          </a:p>
          <a:p>
            <a:endParaRPr lang="en-GB" sz="1600" dirty="0"/>
          </a:p>
          <a:p>
            <a:r>
              <a:rPr lang="en-GB" sz="1600" b="1" dirty="0" smtClean="0"/>
              <a:t>Within Islington, vaccination uptake is… </a:t>
            </a:r>
          </a:p>
          <a:p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Higher amongst older residents</a:t>
            </a:r>
            <a:r>
              <a:rPr lang="en-GB" sz="1600" dirty="0" smtClean="0"/>
              <a:t>, compared to younger residents.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Highest in White British and Irish residents, with lowest uptake in Black residents.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Comparable or higher amongst residents who are housebound, have learning disabilities, and severe mental illness in first and second doses compared to the overall Islington population</a:t>
            </a:r>
            <a:r>
              <a:rPr lang="en-GB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  <a:p>
            <a:r>
              <a:rPr lang="en-GB" sz="1600" b="1" dirty="0" smtClean="0"/>
              <a:t>In recent months, vaccination uptake has slowed down.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874872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Overview of Outbreak Control Measures – Vaccination 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309096" y="847767"/>
            <a:ext cx="9601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Islington residents can access vaccination in a range of locations…</a:t>
            </a:r>
            <a:endParaRPr lang="en-GB" sz="1600" b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50194"/>
              </p:ext>
            </p:extLst>
          </p:nvPr>
        </p:nvGraphicFramePr>
        <p:xfrm>
          <a:off x="803563" y="1534803"/>
          <a:ext cx="10621819" cy="341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2982">
                  <a:extLst>
                    <a:ext uri="{9D8B030D-6E8A-4147-A177-3AD203B41FA5}">
                      <a16:colId xmlns:a16="http://schemas.microsoft.com/office/drawing/2014/main" val="3579930423"/>
                    </a:ext>
                  </a:extLst>
                </a:gridCol>
                <a:gridCol w="8238837">
                  <a:extLst>
                    <a:ext uri="{9D8B030D-6E8A-4147-A177-3AD203B41FA5}">
                      <a16:colId xmlns:a16="http://schemas.microsoft.com/office/drawing/2014/main" val="4066821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Provision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Details</a:t>
                      </a:r>
                      <a:r>
                        <a:rPr lang="en-GB" sz="1600" baseline="0" dirty="0" smtClean="0"/>
                        <a:t> 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96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General Practice 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err="1" smtClean="0"/>
                        <a:t>Mildmay</a:t>
                      </a:r>
                      <a:r>
                        <a:rPr lang="en-GB" sz="1600" dirty="0" smtClean="0"/>
                        <a:t> Medical Practice</a:t>
                      </a:r>
                      <a:r>
                        <a:rPr lang="en-GB" sz="1600" baseline="0" dirty="0" smtClean="0"/>
                        <a:t> – offering vaccination to residents registered with an Islington GP via their own booking system.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smtClean="0"/>
                        <a:t>Hornsey Rise </a:t>
                      </a:r>
                      <a:r>
                        <a:rPr lang="en-GB" sz="1600" dirty="0" smtClean="0"/>
                        <a:t>Health Centre – offering vaccination to all via walk-in or via</a:t>
                      </a:r>
                      <a:r>
                        <a:rPr lang="en-GB" sz="1600" baseline="0" dirty="0" smtClean="0"/>
                        <a:t> the National Booking System.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45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Community Pharmacy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smtClean="0"/>
                        <a:t>Five community pharmacies </a:t>
                      </a:r>
                      <a:r>
                        <a:rPr lang="en-GB" sz="1600" dirty="0" smtClean="0"/>
                        <a:t>are offering COVID vaccinations – Dermacia,</a:t>
                      </a:r>
                      <a:r>
                        <a:rPr lang="en-GB" sz="1600" baseline="0" dirty="0" smtClean="0"/>
                        <a:t> Wellcare, Savemain, Well, and Leoprim – via the National Booking System.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19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Pop-up clinics 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smtClean="0"/>
                        <a:t>Resource for London </a:t>
                      </a:r>
                      <a:r>
                        <a:rPr lang="en-GB" sz="1600" dirty="0" smtClean="0"/>
                        <a:t>will be offering vaccination</a:t>
                      </a:r>
                      <a:r>
                        <a:rPr lang="en-GB" sz="1600" baseline="0" dirty="0" smtClean="0"/>
                        <a:t> to all via walk-in or via the National Booking System until the end of June 2022</a:t>
                      </a:r>
                      <a:r>
                        <a:rPr lang="en-GB" sz="1600" baseline="0" dirty="0" smtClean="0"/>
                        <a:t>.</a:t>
                      </a:r>
                      <a:endParaRPr lang="en-GB" sz="16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10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 smtClean="0"/>
                        <a:t>Vaccine outreach</a:t>
                      </a:r>
                      <a:endParaRPr lang="en-GB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1600" b="1" dirty="0" smtClean="0"/>
                        <a:t>Vaccination outreach is planned for a range of sites and events </a:t>
                      </a:r>
                      <a:r>
                        <a:rPr lang="en-GB" sz="1600" dirty="0" smtClean="0"/>
                        <a:t>in the coming months,</a:t>
                      </a:r>
                      <a:r>
                        <a:rPr lang="en-GB" sz="1600" baseline="0" dirty="0" smtClean="0"/>
                        <a:t> including Brickworks Community Centre, Finsbury Park Mosque, and a Learning Disability Partnership event. </a:t>
                      </a:r>
                      <a:endParaRPr lang="en-GB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211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234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Overview of Outbreak Control Measures – Vaccination 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309096" y="930891"/>
            <a:ext cx="11171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To promote vaccination and address inequalities in uptake, officers are working with partners on a range of actions, including…</a:t>
            </a:r>
            <a:endParaRPr lang="en-GB" sz="1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b="9567"/>
          <a:stretch/>
        </p:blipFill>
        <p:spPr>
          <a:xfrm>
            <a:off x="599790" y="1708726"/>
            <a:ext cx="1678662" cy="16348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339" y="3546759"/>
            <a:ext cx="23275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Community engagement </a:t>
            </a:r>
            <a:r>
              <a:rPr lang="en-GB" sz="1600" dirty="0" smtClean="0"/>
              <a:t>(funded via DLUHC Community Champions money)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787555" y="3546759"/>
            <a:ext cx="23275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/>
              <a:t>Working with UCLH and VCSE partners to arrange </a:t>
            </a:r>
            <a:r>
              <a:rPr lang="en-GB" sz="1600" b="1" dirty="0" smtClean="0"/>
              <a:t>vaccine outreach opportunities in trusted community locations, targeted to address inequalities</a:t>
            </a:r>
            <a:endParaRPr lang="en-GB" sz="1600" b="1" dirty="0"/>
          </a:p>
        </p:txBody>
      </p:sp>
      <p:pic>
        <p:nvPicPr>
          <p:cNvPr id="1026" name="Picture 2" descr="Map - Free Maps and Flags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045" y="1791853"/>
            <a:ext cx="1468581" cy="146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6575" y="1608418"/>
            <a:ext cx="2030237" cy="17351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37911" y="3546759"/>
            <a:ext cx="23275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Sharing information, advice, and campaigns about vaccinations and access to vaccines with residents and staff, including targeted messaging on vaccinations and pregnancy</a:t>
            </a:r>
            <a:endParaRPr lang="en-GB" sz="1600" b="1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3335" y="2526143"/>
            <a:ext cx="1743786" cy="20333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953070" y="3546759"/>
            <a:ext cx="21643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Commissioning a youth-focused </a:t>
            </a:r>
            <a:r>
              <a:rPr lang="en-GB" sz="1600" b="1" dirty="0" err="1" smtClean="0"/>
              <a:t>comms</a:t>
            </a:r>
            <a:r>
              <a:rPr lang="en-GB" sz="1600" b="1" dirty="0" smtClean="0"/>
              <a:t> agency to develop engagement plans for young residents</a:t>
            </a:r>
            <a:endParaRPr lang="en-GB" sz="16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/>
          <a:srcRect l="15953" r="6040" b="4855"/>
          <a:stretch/>
        </p:blipFill>
        <p:spPr>
          <a:xfrm>
            <a:off x="8202829" y="1815794"/>
            <a:ext cx="1331504" cy="16240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55621" y="3546759"/>
            <a:ext cx="21643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Delivering a small grants programme for targeted community engagement </a:t>
            </a:r>
            <a:r>
              <a:rPr lang="en-GB" sz="1600" dirty="0" smtClean="0"/>
              <a:t>by VCSE organisations working with young people and inclusion health groups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11280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Overview of Outbreak Control Measures – Testing 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903" r="38315"/>
          <a:stretch/>
        </p:blipFill>
        <p:spPr>
          <a:xfrm>
            <a:off x="10492509" y="2003960"/>
            <a:ext cx="1480874" cy="30355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309094" y="779155"/>
            <a:ext cx="1018341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As part of the national Living with COVID Plan, universal access to symptomatic or asymptomatic COVID testing ended effective April 2022.</a:t>
            </a:r>
          </a:p>
          <a:p>
            <a:endParaRPr lang="en-GB" sz="1600" b="1" dirty="0"/>
          </a:p>
          <a:p>
            <a:r>
              <a:rPr lang="en-GB" sz="1600" b="1" dirty="0" smtClean="0"/>
              <a:t>Now testing is available for… </a:t>
            </a:r>
          </a:p>
          <a:p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People in hospital </a:t>
            </a:r>
            <a:r>
              <a:rPr lang="en-GB" sz="1600" dirty="0" smtClean="0"/>
              <a:t>(including people being discharged from hospital into a care home.)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People who are eligible for community COVID drug treatments </a:t>
            </a:r>
            <a:r>
              <a:rPr lang="en-GB" sz="1600" dirty="0" smtClean="0"/>
              <a:t>due to their higher risk of </a:t>
            </a:r>
            <a:br>
              <a:rPr lang="en-GB" sz="1600" dirty="0" smtClean="0"/>
            </a:br>
            <a:r>
              <a:rPr lang="en-GB" sz="1600" dirty="0" smtClean="0"/>
              <a:t>becoming seriously ill if they become infected.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People asked to test by a GP or healthcare professional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Adult Social Care settings </a:t>
            </a:r>
            <a:r>
              <a:rPr lang="en-GB" sz="1600" dirty="0" smtClean="0"/>
              <a:t>– via institutional arrangements.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NHS staff </a:t>
            </a:r>
            <a:r>
              <a:rPr lang="en-GB" sz="1600" dirty="0" smtClean="0"/>
              <a:t>– via the national portal.</a:t>
            </a:r>
            <a:r>
              <a:rPr lang="en-GB" sz="1600" b="1" dirty="0" smtClean="0"/>
              <a:t/>
            </a:r>
            <a:br>
              <a:rPr lang="en-GB" sz="1600" b="1" dirty="0" smtClean="0"/>
            </a:br>
            <a:endParaRPr lang="en-GB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Some Adult Social Care staff </a:t>
            </a:r>
            <a:r>
              <a:rPr lang="en-GB" sz="1600" dirty="0" smtClean="0"/>
              <a:t>– via the national portal.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b="1" dirty="0" smtClean="0"/>
              <a:t>In addition, the Council has made testing available for staff in key services for a time-limited period, and recently provided a limited number of tests to Special Schools and care homes.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98121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ctrTitle"/>
          </p:nvPr>
        </p:nvSpPr>
        <p:spPr>
          <a:xfrm>
            <a:off x="309096" y="198452"/>
            <a:ext cx="9205614" cy="365485"/>
          </a:xfrm>
        </p:spPr>
        <p:txBody>
          <a:bodyPr/>
          <a:lstStyle/>
          <a:p>
            <a:r>
              <a:rPr lang="en-GB" dirty="0" smtClean="0"/>
              <a:t>Overview of Outbreak Control Measures – Wider Safety Measures 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92D7C3-C0EE-4507-B1BE-91E25A6C118E}"/>
              </a:ext>
            </a:extLst>
          </p:cNvPr>
          <p:cNvSpPr txBox="1"/>
          <p:nvPr/>
        </p:nvSpPr>
        <p:spPr>
          <a:xfrm>
            <a:off x="309094" y="826655"/>
            <a:ext cx="101834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In addition to messages about vaccinations, the Council is also sharing wider keep safer messages to residents and staff, including promoting the importance of:</a:t>
            </a:r>
            <a:endParaRPr lang="en-GB" sz="1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67" y="2000002"/>
            <a:ext cx="2026721" cy="20267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2925" y="4211777"/>
            <a:ext cx="232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Indoor </a:t>
            </a:r>
            <a:br>
              <a:rPr lang="en-GB" sz="1600" b="1" dirty="0" smtClean="0"/>
            </a:br>
            <a:r>
              <a:rPr lang="en-GB" sz="1600" b="1" dirty="0" smtClean="0"/>
              <a:t>ventilation </a:t>
            </a:r>
            <a:endParaRPr lang="en-GB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568" y="1703124"/>
            <a:ext cx="2323599" cy="23235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40604" y="4211777"/>
            <a:ext cx="232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Outdoor </a:t>
            </a:r>
          </a:p>
          <a:p>
            <a:pPr algn="ctr"/>
            <a:r>
              <a:rPr lang="en-GB" sz="1600" b="1" dirty="0" smtClean="0"/>
              <a:t>socialising </a:t>
            </a:r>
            <a:endParaRPr lang="en-GB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057" t="9394" r="11891" b="19956"/>
          <a:stretch/>
        </p:blipFill>
        <p:spPr>
          <a:xfrm>
            <a:off x="6689387" y="2178031"/>
            <a:ext cx="1884597" cy="18907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67903" y="4211777"/>
            <a:ext cx="232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Hand </a:t>
            </a:r>
          </a:p>
          <a:p>
            <a:pPr algn="ctr"/>
            <a:r>
              <a:rPr lang="en-GB" sz="1600" b="1" dirty="0" smtClean="0"/>
              <a:t>hygiene </a:t>
            </a:r>
            <a:endParaRPr lang="en-GB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l="3828" t="22785" r="4036" b="30231"/>
          <a:stretch/>
        </p:blipFill>
        <p:spPr>
          <a:xfrm>
            <a:off x="9395204" y="2457439"/>
            <a:ext cx="2018804" cy="11118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240824" y="4211777"/>
            <a:ext cx="232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/>
              <a:t>Mask </a:t>
            </a:r>
          </a:p>
          <a:p>
            <a:pPr algn="ctr"/>
            <a:r>
              <a:rPr lang="en-GB" sz="1600" b="1" dirty="0" smtClean="0"/>
              <a:t>wearing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968213985"/>
      </p:ext>
    </p:extLst>
  </p:cSld>
  <p:clrMapOvr>
    <a:masterClrMapping/>
  </p:clrMapOvr>
</p:sld>
</file>

<file path=ppt/theme/theme1.xml><?xml version="1.0" encoding="utf-8"?>
<a:theme xmlns:a="http://schemas.openxmlformats.org/drawingml/2006/main" name="Islington Council">
  <a:themeElements>
    <a:clrScheme name="ISL">
      <a:dk1>
        <a:srgbClr val="000000"/>
      </a:dk1>
      <a:lt1>
        <a:srgbClr val="FFFFFF"/>
      </a:lt1>
      <a:dk2>
        <a:srgbClr val="007833"/>
      </a:dk2>
      <a:lt2>
        <a:srgbClr val="95C11D"/>
      </a:lt2>
      <a:accent1>
        <a:srgbClr val="4C4C4D"/>
      </a:accent1>
      <a:accent2>
        <a:srgbClr val="EFEFEF"/>
      </a:accent2>
      <a:accent3>
        <a:srgbClr val="00A7A8"/>
      </a:accent3>
      <a:accent4>
        <a:srgbClr val="004996"/>
      </a:accent4>
      <a:accent5>
        <a:srgbClr val="58358A"/>
      </a:accent5>
      <a:accent6>
        <a:srgbClr val="CC1135"/>
      </a:accent6>
      <a:hlink>
        <a:srgbClr val="C82B99"/>
      </a:hlink>
      <a:folHlink>
        <a:srgbClr val="ED7418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BI_simple.potx" id="{9AB09FEA-DFCC-4140-827C-364A16CE0669}" vid="{455DAA51-86CC-485B-8740-FD8FE4F5B85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14567</TotalTime>
  <Words>753</Words>
  <Application>Microsoft Office PowerPoint</Application>
  <PresentationFormat>Widescreen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Tahoma</vt:lpstr>
      <vt:lpstr>Islington Council</vt:lpstr>
      <vt:lpstr>Outbreak Control Board   Jonathan O’Sullivan – Director of Public Health  29 April 2022  </vt:lpstr>
      <vt:lpstr>Agenda </vt:lpstr>
      <vt:lpstr>Summary of COVID impact to date – case rates and positivity</vt:lpstr>
      <vt:lpstr>Summary of COVID impact to date – mortality </vt:lpstr>
      <vt:lpstr>Overview of Outbreak Control Measures – Vaccination  </vt:lpstr>
      <vt:lpstr>Overview of Outbreak Control Measures – Vaccination  </vt:lpstr>
      <vt:lpstr>Overview of Outbreak Control Measures – Vaccination  </vt:lpstr>
      <vt:lpstr>Overview of Outbreak Control Measures – Testing  </vt:lpstr>
      <vt:lpstr>Overview of Outbreak Control Measures – Wider Safety Measures  </vt:lpstr>
    </vt:vector>
  </TitlesOfParts>
  <Company>London Borough of Islington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Adult Social Care – New Member Briefing  June 2021  DRAFT – NOT FOR CIRCULATION</dc:title>
  <dc:creator>Jones, Russell</dc:creator>
  <cp:lastModifiedBy>Jones, Russell</cp:lastModifiedBy>
  <cp:revision>224</cp:revision>
  <dcterms:created xsi:type="dcterms:W3CDTF">2021-06-03T12:42:42Z</dcterms:created>
  <dcterms:modified xsi:type="dcterms:W3CDTF">2022-04-28T15:22:36Z</dcterms:modified>
</cp:coreProperties>
</file>