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4"/>
  </p:notesMasterIdLst>
  <p:sldIdLst>
    <p:sldId id="304" r:id="rId5"/>
    <p:sldId id="314" r:id="rId6"/>
    <p:sldId id="308" r:id="rId7"/>
    <p:sldId id="310" r:id="rId8"/>
    <p:sldId id="268" r:id="rId9"/>
    <p:sldId id="296" r:id="rId10"/>
    <p:sldId id="275" r:id="rId11"/>
    <p:sldId id="315" r:id="rId12"/>
    <p:sldId id="305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3FCE09A-A3F9-42C3-8E02-B3B8AEAD8518}" v="1" dt="2022-09-27T15:22:02.645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024" autoAdjust="0"/>
    <p:restoredTop sz="93750" autoAdjust="0"/>
  </p:normalViewPr>
  <p:slideViewPr>
    <p:cSldViewPr snapToGrid="0">
      <p:cViewPr varScale="1">
        <p:scale>
          <a:sx n="111" d="100"/>
          <a:sy n="111" d="100"/>
        </p:scale>
        <p:origin x="420" y="96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21" Type="http://schemas.microsoft.com/office/2018/10/relationships/authors" Target="author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20" Type="http://schemas.microsoft.com/office/2015/10/relationships/revisionInfo" Target="revisionInfo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commentAuthors" Target="commentAuthors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9/30/2022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990660-4B7D-4C11-96DB-B19FFA8CA93C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330986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2568">
          <p15:clr>
            <a:srgbClr val="5ACBF0"/>
          </p15:clr>
        </p15:guide>
        <p15:guide id="3" pos="5136">
          <p15:clr>
            <a:srgbClr val="5ACBF0"/>
          </p15:clr>
        </p15:guide>
        <p15:guide id="4" pos="7392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576">
          <p15:clr>
            <a:srgbClr val="FBAE40"/>
          </p15:clr>
        </p15:guide>
        <p15:guide id="3" pos="7080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576">
          <p15:clr>
            <a:srgbClr val="FBAE40"/>
          </p15:clr>
        </p15:guide>
        <p15:guide id="3" pos="708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ZA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pos="1920">
          <p15:clr>
            <a:srgbClr val="F26B43"/>
          </p15:clr>
        </p15:guide>
        <p15:guide id="3" pos="5760">
          <p15:clr>
            <a:srgbClr val="F26B43"/>
          </p15:clr>
        </p15:guide>
        <p15:guide id="4" pos="7104">
          <p15:clr>
            <a:srgbClr val="C35EA4"/>
          </p15:clr>
        </p15:guide>
        <p15:guide id="5" pos="576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63477" y="1881417"/>
            <a:ext cx="4379976" cy="1547583"/>
          </a:xfrm>
        </p:spPr>
        <p:txBody>
          <a:bodyPr>
            <a:normAutofit/>
          </a:bodyPr>
          <a:lstStyle/>
          <a:p>
            <a:r>
              <a:rPr lang="en-GB" dirty="0"/>
              <a:t>Arsenal in the community</a:t>
            </a:r>
            <a:endParaRPr lang="en-US" dirty="0"/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63477" y="3483864"/>
            <a:ext cx="4898571" cy="613370"/>
          </a:xfrm>
        </p:spPr>
        <p:txBody>
          <a:bodyPr>
            <a:normAutofit/>
          </a:bodyPr>
          <a:lstStyle/>
          <a:p>
            <a:r>
              <a:rPr lang="en-US" dirty="0"/>
              <a:t>Vision for a growing Health &amp; Wellbeing offer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0516"/>
            <a:ext cx="4114800" cy="1325563"/>
          </a:xfrm>
        </p:spPr>
        <p:txBody>
          <a:bodyPr>
            <a:normAutofit/>
          </a:bodyPr>
          <a:lstStyle/>
          <a:p>
            <a:r>
              <a:rPr lang="en-ZA" dirty="0"/>
              <a:t>Local priorities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199" y="1777663"/>
            <a:ext cx="4293093" cy="4749821"/>
          </a:xfrm>
        </p:spPr>
        <p:txBody>
          <a:bodyPr vert="horz" lIns="91440" tIns="45720" rIns="91440" bIns="45720" rtlCol="0" anchor="t">
            <a:normAutofit fontScale="92500" lnSpcReduction="10000"/>
          </a:bodyPr>
          <a:lstStyle/>
          <a:p>
            <a:pPr marL="285750" indent="-285750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GB" sz="1400" dirty="0">
                <a:solidFill>
                  <a:srgbClr val="FF0000"/>
                </a:solidFill>
              </a:rPr>
              <a:t>Islington, Camden &amp; Hackney have a combined estimated population of over 800,000</a:t>
            </a:r>
          </a:p>
          <a:p>
            <a:pPr marL="285750" indent="-285750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GB" sz="1400" dirty="0">
                <a:solidFill>
                  <a:srgbClr val="FF0000"/>
                </a:solidFill>
              </a:rPr>
              <a:t>Cancer, Cardiovascular disease &amp; Respiratory diseases are leading causes of death across </a:t>
            </a:r>
            <a:r>
              <a:rPr lang="en-GB" dirty="0">
                <a:solidFill>
                  <a:srgbClr val="FF0000"/>
                </a:solidFill>
              </a:rPr>
              <a:t>Islington &amp; Haringey</a:t>
            </a:r>
            <a:endParaRPr lang="en-GB" sz="1400" dirty="0">
              <a:solidFill>
                <a:srgbClr val="FF0000"/>
              </a:solidFill>
            </a:endParaRPr>
          </a:p>
          <a:p>
            <a:pPr marL="285750" indent="-285750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GB" sz="1400" dirty="0">
                <a:solidFill>
                  <a:srgbClr val="FF0000"/>
                </a:solidFill>
              </a:rPr>
              <a:t>Diabetes &amp; High blood pressure also significantly contribute to early death and there is a growing black and Asian population in the area</a:t>
            </a:r>
          </a:p>
          <a:p>
            <a:pPr marL="285750" indent="-285750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GB" sz="1400" dirty="0">
                <a:solidFill>
                  <a:srgbClr val="FF0000"/>
                </a:solidFill>
              </a:rPr>
              <a:t>Islington has the highest diagnosed rate of </a:t>
            </a:r>
            <a:r>
              <a:rPr lang="en-GB" dirty="0">
                <a:solidFill>
                  <a:srgbClr val="FF0000"/>
                </a:solidFill>
              </a:rPr>
              <a:t>S</a:t>
            </a:r>
            <a:r>
              <a:rPr lang="en-GB" sz="1400" dirty="0">
                <a:solidFill>
                  <a:srgbClr val="FF0000"/>
                </a:solidFill>
              </a:rPr>
              <a:t>.</a:t>
            </a:r>
            <a:r>
              <a:rPr lang="en-GB" dirty="0">
                <a:solidFill>
                  <a:srgbClr val="FF0000"/>
                </a:solidFill>
              </a:rPr>
              <a:t>M</a:t>
            </a:r>
            <a:r>
              <a:rPr lang="en-GB" sz="1400" dirty="0">
                <a:solidFill>
                  <a:srgbClr val="FF0000"/>
                </a:solidFill>
              </a:rPr>
              <a:t>.</a:t>
            </a:r>
            <a:r>
              <a:rPr lang="en-GB" dirty="0">
                <a:solidFill>
                  <a:srgbClr val="FF0000"/>
                </a:solidFill>
              </a:rPr>
              <a:t>I</a:t>
            </a:r>
            <a:r>
              <a:rPr lang="en-GB" sz="1400" dirty="0">
                <a:solidFill>
                  <a:srgbClr val="FF0000"/>
                </a:solidFill>
              </a:rPr>
              <a:t> in the whole of London</a:t>
            </a:r>
          </a:p>
          <a:p>
            <a:pPr marL="285750" indent="-285750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rgbClr val="FF0000"/>
                </a:solidFill>
              </a:rPr>
              <a:t>Ensuring good access to and uptake of preventative interventions is key to improving health and wellbeing outcomes for people, particularly with learning disabilities</a:t>
            </a:r>
            <a:endParaRPr lang="en-GB" sz="1400" dirty="0">
              <a:solidFill>
                <a:srgbClr val="FF0000"/>
              </a:solidFill>
            </a:endParaRPr>
          </a:p>
          <a:p>
            <a:pPr marL="285750" indent="-285750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en-US" sz="1400" dirty="0">
                <a:solidFill>
                  <a:srgbClr val="FF0000"/>
                </a:solidFill>
              </a:rPr>
              <a:t>Islington has the highest estimated dementia diagnosis rate in London, at 91%, significantly higher than London and England. Haringey is closer to the London average at 69%. This is an opportunity to link in with a high performing team.</a:t>
            </a:r>
          </a:p>
        </p:txBody>
      </p:sp>
      <p:sp>
        <p:nvSpPr>
          <p:cNvPr id="5" name="Subtitle 2">
            <a:extLst>
              <a:ext uri="{FF2B5EF4-FFF2-40B4-BE49-F238E27FC236}">
                <a16:creationId xmlns:a16="http://schemas.microsoft.com/office/drawing/2014/main" id="{1CA09A72-DB33-4BD6-AC3C-EC40C445399E}"/>
              </a:ext>
            </a:extLst>
          </p:cNvPr>
          <p:cNvSpPr txBox="1">
            <a:spLocks/>
          </p:cNvSpPr>
          <p:nvPr/>
        </p:nvSpPr>
        <p:spPr>
          <a:xfrm>
            <a:off x="0" y="6496125"/>
            <a:ext cx="4293093" cy="30588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4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4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4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4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10000"/>
              </a:lnSpc>
            </a:pPr>
            <a:r>
              <a:rPr lang="en-GB" sz="1050" dirty="0">
                <a:solidFill>
                  <a:srgbClr val="FF0000"/>
                </a:solidFill>
              </a:rPr>
              <a:t>* Source: Haringey &amp; Islington JSNA 2017</a:t>
            </a:r>
            <a:endParaRPr lang="en-US" sz="105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US" dirty="0"/>
              <a:t>Projects for PROBLEMs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15C66C5-CF46-4BB3-82CB-5E5DFB9B54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Cancer </a:t>
            </a:r>
            <a:r>
              <a:rPr lang="en-US" dirty="0">
                <a:solidFill>
                  <a:srgbClr val="FF0000"/>
                </a:solidFill>
                <a:sym typeface="Wingdings" panose="05000000000000000000" pitchFamily="2" charset="2"/>
              </a:rPr>
              <a:t> CanRehab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779DE4-CAEA-4617-897E-FEC9A2AC2D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41248" y="2101501"/>
            <a:ext cx="3657600" cy="1188720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Level 4 Cancer Rehab Qualified Staff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Group or 1 to 1 basis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Secondary Care Engagement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Key Charity Partners- CRUK, Macmillan, Prostate UK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42B0A734-B5BB-42C2-946F-EC7ABE90A2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Inactivity </a:t>
            </a:r>
            <a:r>
              <a:rPr lang="en-US" dirty="0">
                <a:solidFill>
                  <a:srgbClr val="FF0000"/>
                </a:solidFill>
                <a:sym typeface="Wingdings" panose="05000000000000000000" pitchFamily="2" charset="2"/>
              </a:rPr>
              <a:t> Get Active/S.P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6833B00A-55B6-4D4D-AE3C-CFF37D65FA5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Exercise Referral Specialist lead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Links with community are vital for prescribing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Strong local knowledge for signposting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Possible links with commercial providers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050" dirty="0"/>
          </a:p>
        </p:txBody>
      </p:sp>
      <p:sp>
        <p:nvSpPr>
          <p:cNvPr id="43" name="Text Placeholder 42">
            <a:extLst>
              <a:ext uri="{FF2B5EF4-FFF2-40B4-BE49-F238E27FC236}">
                <a16:creationId xmlns:a16="http://schemas.microsoft.com/office/drawing/2014/main" id="{543672B4-28D9-4792-A8C2-BB242D3770EB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869312" y="5123140"/>
            <a:ext cx="3657600" cy="365760"/>
          </a:xfrm>
          <a:ln>
            <a:solidFill>
              <a:schemeClr val="accent1"/>
            </a:solidFill>
          </a:ln>
        </p:spPr>
        <p:txBody>
          <a:bodyPr>
            <a:noAutofit/>
          </a:bodyPr>
          <a:lstStyle/>
          <a:p>
            <a:r>
              <a:rPr lang="en-GB" b="1" dirty="0">
                <a:solidFill>
                  <a:srgbClr val="FF0000"/>
                </a:solidFill>
              </a:rPr>
              <a:t>Frailty </a:t>
            </a:r>
            <a:r>
              <a:rPr lang="en-US" b="1" dirty="0">
                <a:solidFill>
                  <a:srgbClr val="FF0000"/>
                </a:solidFill>
                <a:sym typeface="Wingdings" panose="05000000000000000000" pitchFamily="2" charset="2"/>
              </a:rPr>
              <a:t> Older Adults Prog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54" name="Text Placeholder 53">
            <a:extLst>
              <a:ext uri="{FF2B5EF4-FFF2-40B4-BE49-F238E27FC236}">
                <a16:creationId xmlns:a16="http://schemas.microsoft.com/office/drawing/2014/main" id="{06DACBCE-9D57-4573-95D4-37705F53F35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GB" sz="1050" dirty="0"/>
              <a:t>E</a:t>
            </a:r>
            <a:r>
              <a:rPr lang="en-US" sz="1050" dirty="0"/>
              <a:t>xercise, Reminiscence, Football/General History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/>
              <a:t>Ex Player visits/talks. Encourage family support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/>
              <a:t>Age UK &amp; Citizens advice key partners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4B8BE8D6-18EB-4262-B841-22EEAC0B54F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940020" y="1688419"/>
            <a:ext cx="3905400" cy="365760"/>
          </a:xfrm>
          <a:ln>
            <a:solidFill>
              <a:schemeClr val="accent1"/>
            </a:solidFill>
          </a:ln>
        </p:spPr>
        <p:txBody>
          <a:bodyPr>
            <a:noAutofit/>
          </a:bodyPr>
          <a:lstStyle/>
          <a:p>
            <a:r>
              <a:rPr lang="en-GB" b="1" dirty="0">
                <a:solidFill>
                  <a:srgbClr val="FF0000"/>
                </a:solidFill>
              </a:rPr>
              <a:t>Obesity </a:t>
            </a:r>
            <a:r>
              <a:rPr lang="en-GB" b="1" dirty="0">
                <a:solidFill>
                  <a:srgbClr val="FF0000"/>
                </a:solidFill>
                <a:sym typeface="Wingdings" panose="05000000000000000000" pitchFamily="2" charset="2"/>
              </a:rPr>
              <a:t></a:t>
            </a:r>
            <a:r>
              <a:rPr lang="en-GB" b="1" dirty="0">
                <a:solidFill>
                  <a:srgbClr val="FF0000"/>
                </a:solidFill>
              </a:rPr>
              <a:t> Weight Management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9A7EEBF-BEE2-4555-B5EC-E6F42DCABC4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D</a:t>
            </a:r>
            <a:r>
              <a:rPr lang="en-US" sz="1050" dirty="0"/>
              <a:t>evelop programme based on ‘Shape Up’ Model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050" dirty="0"/>
              <a:t>Group based. Create sustainable elements.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050" dirty="0"/>
              <a:t>Primary Care, CCG &amp; Pub Health Engagement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050" dirty="0"/>
              <a:t>Utilise fanbase &amp; brand for initial launch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050" dirty="0"/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09DC85FC-A5F4-4451-8D72-37B64A3F5EA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Mental Health </a:t>
            </a:r>
            <a:r>
              <a:rPr lang="en-US" dirty="0">
                <a:solidFill>
                  <a:srgbClr val="FF0000"/>
                </a:solidFill>
                <a:sym typeface="Wingdings" panose="05000000000000000000" pitchFamily="2" charset="2"/>
              </a:rPr>
              <a:t> Wellbeing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82" name="Text Placeholder 81">
            <a:extLst>
              <a:ext uri="{FF2B5EF4-FFF2-40B4-BE49-F238E27FC236}">
                <a16:creationId xmlns:a16="http://schemas.microsoft.com/office/drawing/2014/main" id="{D9EC4812-61EE-48AF-8719-45C60242611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Segment programme by age groups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School based &amp; community-based delivery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Engagement with CAMHS, MIND &amp; NHS Foundation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Programme to be developed with clinical help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050" dirty="0"/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3</a:t>
            </a:fld>
            <a:endParaRPr lang="en-US" dirty="0"/>
          </a:p>
        </p:txBody>
      </p:sp>
      <p:sp>
        <p:nvSpPr>
          <p:cNvPr id="20" name="Text Placeholder 42">
            <a:extLst>
              <a:ext uri="{FF2B5EF4-FFF2-40B4-BE49-F238E27FC236}">
                <a16:creationId xmlns:a16="http://schemas.microsoft.com/office/drawing/2014/main" id="{3C39072E-E159-43F2-AC76-C70996A779E8}"/>
              </a:ext>
            </a:extLst>
          </p:cNvPr>
          <p:cNvSpPr txBox="1">
            <a:spLocks/>
          </p:cNvSpPr>
          <p:nvPr/>
        </p:nvSpPr>
        <p:spPr>
          <a:xfrm>
            <a:off x="4948036" y="5123140"/>
            <a:ext cx="3657600" cy="36576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ts val="26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kern="1200">
                <a:solidFill>
                  <a:schemeClr val="bg1">
                    <a:lumMod val="5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dirty="0">
                <a:solidFill>
                  <a:srgbClr val="FF0000"/>
                </a:solidFill>
              </a:rPr>
              <a:t>Other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15" name="Text Placeholder 53">
            <a:extLst>
              <a:ext uri="{FF2B5EF4-FFF2-40B4-BE49-F238E27FC236}">
                <a16:creationId xmlns:a16="http://schemas.microsoft.com/office/drawing/2014/main" id="{B1721E40-28C6-473A-BE74-72035A69B7FC}"/>
              </a:ext>
            </a:extLst>
          </p:cNvPr>
          <p:cNvSpPr txBox="1">
            <a:spLocks/>
          </p:cNvSpPr>
          <p:nvPr/>
        </p:nvSpPr>
        <p:spPr>
          <a:xfrm>
            <a:off x="4948816" y="5532209"/>
            <a:ext cx="3657600" cy="9606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ts val="26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050" dirty="0"/>
              <a:t>C</a:t>
            </a:r>
            <a:r>
              <a:rPr lang="en-US" sz="1050" dirty="0"/>
              <a:t>hildrens weight management (competition)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050" dirty="0"/>
              <a:t>Long Term Conditions Programme (Cardiac, Neuro)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050" b="1" dirty="0"/>
              <a:t>Gambling/Alcohol addiction?</a:t>
            </a:r>
            <a:endParaRPr lang="en-US" sz="105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6A25842-BD20-438E-8C0B-8759A486D43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802819" y="2173288"/>
            <a:ext cx="2583402" cy="2743200"/>
          </a:xfrm>
          <a:ln>
            <a:noFill/>
          </a:ln>
        </p:spPr>
        <p:txBody>
          <a:bodyPr>
            <a:noAutofit/>
          </a:bodyPr>
          <a:lstStyle/>
          <a:p>
            <a:r>
              <a:rPr lang="en-ZA" sz="1100" u="sng" noProof="1"/>
              <a:t>Focus 2</a:t>
            </a:r>
          </a:p>
          <a:p>
            <a:r>
              <a:rPr lang="en-ZA" sz="1100" noProof="1"/>
              <a:t>To increase awareness of MH challenges and provide effective interventions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41C0EB39-C787-49D7-A223-0B9A01FCA197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1757780" y="2170113"/>
            <a:ext cx="2583402" cy="2743200"/>
          </a:xfrm>
          <a:ln>
            <a:noFill/>
          </a:ln>
        </p:spPr>
        <p:txBody>
          <a:bodyPr>
            <a:normAutofit fontScale="25000" lnSpcReduction="20000"/>
          </a:bodyPr>
          <a:lstStyle/>
          <a:p>
            <a:r>
              <a:rPr lang="en-ZA" sz="4400" u="sng" dirty="0"/>
              <a:t>Focus 1</a:t>
            </a:r>
          </a:p>
          <a:p>
            <a:r>
              <a:rPr lang="en-ZA" sz="4400" dirty="0"/>
              <a:t>Enabling people to be more physically active &amp; maintain a healthy weight</a:t>
            </a:r>
          </a:p>
          <a:p>
            <a:endParaRPr lang="en-ZA" noProof="1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37E1C88-627C-4655-A4FB-0BB02EDB07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US" dirty="0"/>
              <a:t>Health &amp; Wellbeing Focus Areas</a:t>
            </a:r>
          </a:p>
        </p:txBody>
      </p:sp>
      <p:pic>
        <p:nvPicPr>
          <p:cNvPr id="26" name="Content Placeholder 25" descr="Weight Gain with solid fill">
            <a:extLst>
              <a:ext uri="{FF2B5EF4-FFF2-40B4-BE49-F238E27FC236}">
                <a16:creationId xmlns:a16="http://schemas.microsoft.com/office/drawing/2014/main" id="{78E9C609-F821-48A0-9B18-7D01C77AB3B5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590006" y="2333139"/>
            <a:ext cx="914400" cy="914400"/>
          </a:xfrm>
        </p:spPr>
      </p:pic>
      <p:pic>
        <p:nvPicPr>
          <p:cNvPr id="28" name="Content Placeholder 27" descr="Head with gears with solid fill">
            <a:extLst>
              <a:ext uri="{FF2B5EF4-FFF2-40B4-BE49-F238E27FC236}">
                <a16:creationId xmlns:a16="http://schemas.microsoft.com/office/drawing/2014/main" id="{25E83C3D-3E68-4FDF-A755-9E9D77FE37C4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636865" y="2333139"/>
            <a:ext cx="914400" cy="914400"/>
          </a:xfrm>
        </p:spPr>
      </p:pic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E8D849D5-F4B3-46F8-8FAA-BFE11319965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759083" y="2167999"/>
            <a:ext cx="2760955" cy="2743200"/>
          </a:xfrm>
          <a:ln>
            <a:noFill/>
          </a:ln>
        </p:spPr>
        <p:txBody>
          <a:bodyPr/>
          <a:lstStyle/>
          <a:p>
            <a:r>
              <a:rPr lang="en-ZA" sz="1100" u="sng" noProof="1"/>
              <a:t>Focus 3</a:t>
            </a:r>
          </a:p>
          <a:p>
            <a:r>
              <a:rPr lang="en-ZA" sz="1100" noProof="1"/>
              <a:t>To maintain and/or improve quality of life for the elderly or  those with long term conditions</a:t>
            </a:r>
          </a:p>
        </p:txBody>
      </p:sp>
      <p:pic>
        <p:nvPicPr>
          <p:cNvPr id="30" name="Content Placeholder 29" descr="Circles with arrows with solid fill">
            <a:extLst>
              <a:ext uri="{FF2B5EF4-FFF2-40B4-BE49-F238E27FC236}">
                <a16:creationId xmlns:a16="http://schemas.microsoft.com/office/drawing/2014/main" id="{A374E7BE-5E60-473E-89A9-F51DD0CE9B1D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687594" y="2333139"/>
            <a:ext cx="914400" cy="914400"/>
          </a:xfr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9F0C024C-955E-4385-A35A-F3CFF3E3B7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905000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E9D3DB3-C1BA-4868-A961-5C1E6633B0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950734" y="2172551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A6799E-556B-499A-9E05-14516D420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3288" y="216799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3CF584F-059A-40C2-93C4-77FF3B60A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1002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017950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AD2AE59-5630-4D5C-83A9-4CDEF4D7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7" y="365125"/>
            <a:ext cx="11038081" cy="1325563"/>
          </a:xfrm>
        </p:spPr>
        <p:txBody>
          <a:bodyPr/>
          <a:lstStyle/>
          <a:p>
            <a:r>
              <a:rPr lang="en-US" dirty="0"/>
              <a:t>OUR COMPETITION/Potential Partners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8657664-A458-4DDD-ACC2-1D87FCD6FC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4114800" cy="823912"/>
          </a:xfrm>
        </p:spPr>
        <p:txBody>
          <a:bodyPr/>
          <a:lstStyle/>
          <a:p>
            <a:r>
              <a:rPr lang="en-ZA" dirty="0"/>
              <a:t>H&amp;W Project Competitors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A6B31B0-7B84-475D-961F-09C0191F91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ZA" noProof="1"/>
              <a:t>WW, Slimming World, Xyla</a:t>
            </a:r>
          </a:p>
          <a:p>
            <a:r>
              <a:rPr lang="en-ZA" noProof="1"/>
              <a:t>Exercise Referral Schemes</a:t>
            </a:r>
          </a:p>
          <a:p>
            <a:r>
              <a:rPr lang="en-ZA" noProof="1"/>
              <a:t>Local Leisure Operators- Better/GLL</a:t>
            </a:r>
          </a:p>
          <a:p>
            <a:r>
              <a:rPr lang="en-ZA" noProof="1"/>
              <a:t>Mental Health Service providers</a:t>
            </a:r>
          </a:p>
          <a:p>
            <a:r>
              <a:rPr lang="en-ZA" noProof="1"/>
              <a:t>NDPP</a:t>
            </a:r>
          </a:p>
          <a:p>
            <a:endParaRPr lang="en-ZA" noProof="1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578017FE-712E-4E95-B483-B700F1AA4B2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4114800" cy="823912"/>
          </a:xfrm>
        </p:spPr>
        <p:txBody>
          <a:bodyPr/>
          <a:lstStyle/>
          <a:p>
            <a:r>
              <a:rPr lang="en-US" dirty="0"/>
              <a:t>Other Competitors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39C6148D-8C70-49F3-B719-E86C709BFAF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/>
          <a:lstStyle/>
          <a:p>
            <a:r>
              <a:rPr lang="en-ZA" noProof="1"/>
              <a:t>CCO’s- Geography &amp; Politics</a:t>
            </a:r>
          </a:p>
          <a:p>
            <a:r>
              <a:rPr lang="en-ZA" noProof="1"/>
              <a:t>CCG/Public Health commissioned services</a:t>
            </a:r>
          </a:p>
          <a:p>
            <a:r>
              <a:rPr lang="en-ZA" noProof="1"/>
              <a:t>Commercial Gyms &amp; Providers</a:t>
            </a:r>
          </a:p>
          <a:p>
            <a:r>
              <a:rPr lang="en-ZA" noProof="1"/>
              <a:t>Man vs Fat</a:t>
            </a:r>
          </a:p>
          <a:p>
            <a:r>
              <a:rPr lang="en-ZA" noProof="1"/>
              <a:t>Netflix</a:t>
            </a:r>
          </a:p>
          <a:p>
            <a:r>
              <a:rPr lang="en-ZA" noProof="1"/>
              <a:t>The Pub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684294-49A0-4C63-A7D7-E3BF9E591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ZA" dirty="0">
                <a:solidFill>
                  <a:schemeClr val="tx1"/>
                </a:solidFill>
              </a:rPr>
              <a:t>TWO-YEAR ACTION PLAN</a:t>
            </a:r>
          </a:p>
        </p:txBody>
      </p:sp>
      <p:sp>
        <p:nvSpPr>
          <p:cNvPr id="135" name="Text Placeholder 31">
            <a:extLst>
              <a:ext uri="{FF2B5EF4-FFF2-40B4-BE49-F238E27FC236}">
                <a16:creationId xmlns:a16="http://schemas.microsoft.com/office/drawing/2014/main" id="{0BE39453-7577-44CC-8A1C-7FC48A0BBE73}"/>
              </a:ext>
            </a:extLst>
          </p:cNvPr>
          <p:cNvSpPr txBox="1">
            <a:spLocks/>
          </p:cNvSpPr>
          <p:nvPr/>
        </p:nvSpPr>
        <p:spPr>
          <a:xfrm>
            <a:off x="7063790" y="2660556"/>
            <a:ext cx="4323610" cy="696885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Launch &amp; Deliver W.M Offer P1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137" name="Text Placeholder 32">
            <a:extLst>
              <a:ext uri="{FF2B5EF4-FFF2-40B4-BE49-F238E27FC236}">
                <a16:creationId xmlns:a16="http://schemas.microsoft.com/office/drawing/2014/main" id="{DC1BAD29-267A-4F67-ADFE-0FF85B86A4B2}"/>
              </a:ext>
            </a:extLst>
          </p:cNvPr>
          <p:cNvSpPr txBox="1">
            <a:spLocks/>
          </p:cNvSpPr>
          <p:nvPr/>
        </p:nvSpPr>
        <p:spPr>
          <a:xfrm>
            <a:off x="8377365" y="3070388"/>
            <a:ext cx="1690417" cy="224670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ZA" dirty="0"/>
              <a:t>July-Dec 22</a:t>
            </a:r>
          </a:p>
        </p:txBody>
      </p:sp>
      <p:sp>
        <p:nvSpPr>
          <p:cNvPr id="59" name="Text Placeholder 31">
            <a:extLst>
              <a:ext uri="{FF2B5EF4-FFF2-40B4-BE49-F238E27FC236}">
                <a16:creationId xmlns:a16="http://schemas.microsoft.com/office/drawing/2014/main" id="{D72A9B46-CAC1-4684-99F6-25D9F1303002}"/>
              </a:ext>
            </a:extLst>
          </p:cNvPr>
          <p:cNvSpPr txBox="1">
            <a:spLocks/>
          </p:cNvSpPr>
          <p:nvPr/>
        </p:nvSpPr>
        <p:spPr>
          <a:xfrm>
            <a:off x="4969800" y="2660555"/>
            <a:ext cx="2000887" cy="696885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 fontScale="92500"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Induction, Plan &amp; Network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60" name="Text Placeholder 32">
            <a:extLst>
              <a:ext uri="{FF2B5EF4-FFF2-40B4-BE49-F238E27FC236}">
                <a16:creationId xmlns:a16="http://schemas.microsoft.com/office/drawing/2014/main" id="{372C63D9-4978-475C-890E-EEDC00DFC969}"/>
              </a:ext>
            </a:extLst>
          </p:cNvPr>
          <p:cNvSpPr txBox="1">
            <a:spLocks/>
          </p:cNvSpPr>
          <p:nvPr/>
        </p:nvSpPr>
        <p:spPr>
          <a:xfrm>
            <a:off x="5228540" y="3061491"/>
            <a:ext cx="1690417" cy="224670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ZA" dirty="0"/>
              <a:t>May-July 2022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0830F660-D88D-4A5F-8F7C-44B1D5C8E661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>
          <a:xfrm>
            <a:off x="8432167" y="5438222"/>
            <a:ext cx="2955233" cy="710117"/>
          </a:xfrm>
          <a:ln w="22225">
            <a:solidFill>
              <a:schemeClr val="tx1"/>
            </a:solidFill>
          </a:ln>
        </p:spPr>
        <p:txBody>
          <a:bodyPr>
            <a:normAutofit fontScale="92500"/>
          </a:bodyPr>
          <a:lstStyle/>
          <a:p>
            <a:r>
              <a:rPr lang="en-ZA" dirty="0">
                <a:cs typeface="Calibri Light"/>
              </a:rPr>
              <a:t>Gather feedback &amp; Evaluate 18 months &amp; Begin Plan &amp; Network for Project 3</a:t>
            </a:r>
            <a:endParaRPr lang="en-ZA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A6861FF3-B902-4DEC-B46D-0F2E499C51CF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/>
        <p:txBody>
          <a:bodyPr>
            <a:normAutofit/>
          </a:bodyPr>
          <a:lstStyle/>
          <a:p>
            <a:r>
              <a:rPr lang="en-ZA" dirty="0"/>
              <a:t>2022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05941AA2-C85B-41A7-9264-A0C66F32930C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/>
        <p:txBody>
          <a:bodyPr>
            <a:normAutofit/>
          </a:bodyPr>
          <a:lstStyle/>
          <a:p>
            <a:r>
              <a:rPr lang="en-ZA" dirty="0">
                <a:solidFill>
                  <a:schemeClr val="tx1"/>
                </a:solidFill>
              </a:rPr>
              <a:t>JAN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2C4BD3D3-C7A9-46F1-8ED8-AB8D1BB89262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>
            <a:normAutofit/>
          </a:bodyPr>
          <a:lstStyle/>
          <a:p>
            <a:r>
              <a:rPr lang="en-ZA" dirty="0"/>
              <a:t>FEB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73EDDDB-6509-4407-BA35-232AAF9F198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>
            <a:normAutofit/>
          </a:bodyPr>
          <a:lstStyle/>
          <a:p>
            <a:r>
              <a:rPr lang="en-ZA" dirty="0"/>
              <a:t>MAR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33A061F-AC2A-4E3F-B448-DC6FEC307A53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/>
        <p:txBody>
          <a:bodyPr>
            <a:normAutofit/>
          </a:bodyPr>
          <a:lstStyle/>
          <a:p>
            <a:r>
              <a:rPr lang="en-ZA" dirty="0"/>
              <a:t>APR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AC81818-8260-4E49-9FCC-569FDE30B0B1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/>
        <p:txBody>
          <a:bodyPr>
            <a:normAutofit/>
          </a:bodyPr>
          <a:lstStyle/>
          <a:p>
            <a:r>
              <a:rPr lang="en-ZA" dirty="0"/>
              <a:t>MAY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D1FD068B-6917-4C40-B40D-5F7B670EA7BE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/>
        <p:txBody>
          <a:bodyPr>
            <a:normAutofit/>
          </a:bodyPr>
          <a:lstStyle/>
          <a:p>
            <a:r>
              <a:rPr lang="en-ZA" dirty="0"/>
              <a:t>JUN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EAE71AD-30AF-4021-B577-B686EC6DA329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/>
        <p:txBody>
          <a:bodyPr>
            <a:normAutofit/>
          </a:bodyPr>
          <a:lstStyle/>
          <a:p>
            <a:r>
              <a:rPr lang="en-ZA" dirty="0"/>
              <a:t>JUL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D8E5FFBE-125E-43C8-A66E-DE8D2FE7AF38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/>
        <p:txBody>
          <a:bodyPr>
            <a:normAutofit/>
          </a:bodyPr>
          <a:lstStyle/>
          <a:p>
            <a:r>
              <a:rPr lang="en-ZA" dirty="0"/>
              <a:t>AUG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7209F81D-5EC6-4D97-B0C2-AC00081AB1A7}"/>
              </a:ext>
            </a:extLst>
          </p:cNvPr>
          <p:cNvSpPr>
            <a:spLocks noGrp="1"/>
          </p:cNvSpPr>
          <p:nvPr>
            <p:ph type="body" sz="quarter" idx="44"/>
          </p:nvPr>
        </p:nvSpPr>
        <p:spPr/>
        <p:txBody>
          <a:bodyPr>
            <a:normAutofit/>
          </a:bodyPr>
          <a:lstStyle/>
          <a:p>
            <a:r>
              <a:rPr lang="en-ZA" dirty="0"/>
              <a:t>SEP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4A477EE3-A17C-4158-91E8-03A401BE96CB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/>
        <p:txBody>
          <a:bodyPr>
            <a:normAutofit/>
          </a:bodyPr>
          <a:lstStyle/>
          <a:p>
            <a:r>
              <a:rPr lang="en-ZA" dirty="0"/>
              <a:t>OCT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77818B-3CAB-4A39-939D-99E98D2EE682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/>
        <p:txBody>
          <a:bodyPr>
            <a:normAutofit/>
          </a:bodyPr>
          <a:lstStyle/>
          <a:p>
            <a:r>
              <a:rPr lang="en-ZA" dirty="0"/>
              <a:t>NOV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A7907FC8-DAAF-4896-A2B1-C173BF2FAE6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10633085" y="3570392"/>
            <a:ext cx="640080" cy="274320"/>
          </a:xfrm>
        </p:spPr>
        <p:txBody>
          <a:bodyPr>
            <a:normAutofit/>
          </a:bodyPr>
          <a:lstStyle/>
          <a:p>
            <a:r>
              <a:rPr lang="en-ZA" dirty="0"/>
              <a:t>DEC</a:t>
            </a:r>
          </a:p>
        </p:txBody>
      </p:sp>
      <p:sp>
        <p:nvSpPr>
          <p:cNvPr id="11" name="Year">
            <a:extLst>
              <a:ext uri="{FF2B5EF4-FFF2-40B4-BE49-F238E27FC236}">
                <a16:creationId xmlns:a16="http://schemas.microsoft.com/office/drawing/2014/main" id="{44D29552-2F85-4F4F-9B7F-B79798681FB6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/>
        <p:txBody>
          <a:bodyPr>
            <a:normAutofit/>
          </a:bodyPr>
          <a:lstStyle/>
          <a:p>
            <a:r>
              <a:rPr lang="en-ZA" dirty="0"/>
              <a:t>2023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EC65619-A68A-4D21-9D17-40F8692EF196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/>
        <p:txBody>
          <a:bodyPr>
            <a:normAutofit/>
          </a:bodyPr>
          <a:lstStyle/>
          <a:p>
            <a:r>
              <a:rPr lang="en-ZA" dirty="0">
                <a:solidFill>
                  <a:schemeClr val="tx1"/>
                </a:solidFill>
              </a:rPr>
              <a:t>JAN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D9C4CCA5-A2BE-4897-994D-9B1669D69FD3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/>
        <p:txBody>
          <a:bodyPr>
            <a:normAutofit/>
          </a:bodyPr>
          <a:lstStyle/>
          <a:p>
            <a:r>
              <a:rPr lang="en-ZA" dirty="0"/>
              <a:t>FEB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0C5FD452-DC3E-4D62-B19B-0A79E604A8A8}"/>
              </a:ext>
            </a:extLst>
          </p:cNvPr>
          <p:cNvSpPr>
            <a:spLocks noGrp="1"/>
          </p:cNvSpPr>
          <p:nvPr>
            <p:ph type="body" sz="quarter" idx="49"/>
          </p:nvPr>
        </p:nvSpPr>
        <p:spPr/>
        <p:txBody>
          <a:bodyPr>
            <a:normAutofit/>
          </a:bodyPr>
          <a:lstStyle/>
          <a:p>
            <a:r>
              <a:rPr lang="en-ZA" dirty="0"/>
              <a:t>MAR</a:t>
            </a:r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96D290B2-F312-4D9A-96C7-D40523406AC5}"/>
              </a:ext>
            </a:extLst>
          </p:cNvPr>
          <p:cNvSpPr>
            <a:spLocks noGrp="1"/>
          </p:cNvSpPr>
          <p:nvPr>
            <p:ph type="body" sz="quarter" idx="50"/>
          </p:nvPr>
        </p:nvSpPr>
        <p:spPr/>
        <p:txBody>
          <a:bodyPr>
            <a:normAutofit/>
          </a:bodyPr>
          <a:lstStyle/>
          <a:p>
            <a:r>
              <a:rPr lang="en-ZA" dirty="0"/>
              <a:t>APR</a:t>
            </a:r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80E52477-0BA9-471B-B2C2-F1A03FCF188F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/>
        <p:txBody>
          <a:bodyPr>
            <a:normAutofit/>
          </a:bodyPr>
          <a:lstStyle/>
          <a:p>
            <a:r>
              <a:rPr lang="en-ZA" dirty="0"/>
              <a:t>MAY</a:t>
            </a: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70D1D022-03FA-47E6-8430-252C6D5B4C4E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>
            <a:normAutofit/>
          </a:bodyPr>
          <a:lstStyle/>
          <a:p>
            <a:r>
              <a:rPr lang="en-ZA" dirty="0"/>
              <a:t>JUN</a:t>
            </a:r>
          </a:p>
        </p:txBody>
      </p:sp>
      <p:sp>
        <p:nvSpPr>
          <p:cNvPr id="26" name="Text Placeholder 25">
            <a:extLst>
              <a:ext uri="{FF2B5EF4-FFF2-40B4-BE49-F238E27FC236}">
                <a16:creationId xmlns:a16="http://schemas.microsoft.com/office/drawing/2014/main" id="{FA7483FC-7290-41B1-B371-ECA1174519DE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/>
        <p:txBody>
          <a:bodyPr>
            <a:normAutofit/>
          </a:bodyPr>
          <a:lstStyle/>
          <a:p>
            <a:r>
              <a:rPr lang="en-ZA" dirty="0"/>
              <a:t>JUL</a:t>
            </a:r>
          </a:p>
        </p:txBody>
      </p:sp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D149E385-DCE9-4DC9-8F0A-F8BAF02D9797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/>
        <p:txBody>
          <a:bodyPr>
            <a:normAutofit/>
          </a:bodyPr>
          <a:lstStyle/>
          <a:p>
            <a:r>
              <a:rPr lang="en-ZA" dirty="0"/>
              <a:t>AUG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B7A506EE-32D5-4685-97A6-8FDFEF238C43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/>
        <p:txBody>
          <a:bodyPr>
            <a:normAutofit/>
          </a:bodyPr>
          <a:lstStyle/>
          <a:p>
            <a:r>
              <a:rPr lang="en-ZA" dirty="0"/>
              <a:t>SEP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1787EDAC-5EAB-4A0D-9BD2-D6E9FD0B26A1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>
            <a:normAutofit/>
          </a:bodyPr>
          <a:lstStyle/>
          <a:p>
            <a:r>
              <a:rPr lang="en-ZA" dirty="0"/>
              <a:t>OCT</a:t>
            </a:r>
          </a:p>
        </p:txBody>
      </p:sp>
      <p:sp>
        <p:nvSpPr>
          <p:cNvPr id="30" name="Text Placeholder 29">
            <a:extLst>
              <a:ext uri="{FF2B5EF4-FFF2-40B4-BE49-F238E27FC236}">
                <a16:creationId xmlns:a16="http://schemas.microsoft.com/office/drawing/2014/main" id="{E80CB353-63CA-4305-9748-807B6905DBFF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/>
        <p:txBody>
          <a:bodyPr>
            <a:normAutofit/>
          </a:bodyPr>
          <a:lstStyle/>
          <a:p>
            <a:r>
              <a:rPr lang="en-ZA" dirty="0"/>
              <a:t>NOV</a:t>
            </a:r>
          </a:p>
        </p:txBody>
      </p:sp>
      <p:sp>
        <p:nvSpPr>
          <p:cNvPr id="31" name="Text Placeholder 30">
            <a:extLst>
              <a:ext uri="{FF2B5EF4-FFF2-40B4-BE49-F238E27FC236}">
                <a16:creationId xmlns:a16="http://schemas.microsoft.com/office/drawing/2014/main" id="{1B52C010-5159-4F61-821F-E73647E7C066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/>
        <p:txBody>
          <a:bodyPr>
            <a:normAutofit/>
          </a:bodyPr>
          <a:lstStyle/>
          <a:p>
            <a:r>
              <a:rPr lang="en-ZA" dirty="0"/>
              <a:t>DEC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7C62A66C-C8AD-4EB7-AA99-EC1CC0AF67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977086" y="3910173"/>
            <a:ext cx="155448" cy="155448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EF281927-601B-442B-A384-FB83A579AFF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091275" y="3910173"/>
            <a:ext cx="155448" cy="155448"/>
          </a:xfrm>
          <a:prstGeom prst="rect">
            <a:avLst/>
          </a:prstGeom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BEC6897-B080-4DDB-B92D-24D28F0A48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963701" y="4231597"/>
            <a:ext cx="176673" cy="163140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BC5BC0E-B11E-429C-9DF1-41E192D6B7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945017" y="3910173"/>
            <a:ext cx="155448" cy="155448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4747E967-F5B8-4D28-AC3F-E0E549FED8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637611" y="4069712"/>
            <a:ext cx="155448" cy="155448"/>
          </a:xfrm>
          <a:prstGeom prst="rect">
            <a:avLst/>
          </a:prstGeom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3" name="Text Placeholder 31">
            <a:extLst>
              <a:ext uri="{FF2B5EF4-FFF2-40B4-BE49-F238E27FC236}">
                <a16:creationId xmlns:a16="http://schemas.microsoft.com/office/drawing/2014/main" id="{C091014C-382D-40BC-8967-BC466535FE41}"/>
              </a:ext>
            </a:extLst>
          </p:cNvPr>
          <p:cNvSpPr txBox="1">
            <a:spLocks/>
          </p:cNvSpPr>
          <p:nvPr/>
        </p:nvSpPr>
        <p:spPr>
          <a:xfrm>
            <a:off x="1965961" y="4664390"/>
            <a:ext cx="2483946" cy="696885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Launch W.M P2 &amp; ‘Hub’ 1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65" name="Text Placeholder 32">
            <a:extLst>
              <a:ext uri="{FF2B5EF4-FFF2-40B4-BE49-F238E27FC236}">
                <a16:creationId xmlns:a16="http://schemas.microsoft.com/office/drawing/2014/main" id="{677ED2BA-D7A9-4762-8048-3440D8AE4E19}"/>
              </a:ext>
            </a:extLst>
          </p:cNvPr>
          <p:cNvSpPr txBox="1">
            <a:spLocks/>
          </p:cNvSpPr>
          <p:nvPr/>
        </p:nvSpPr>
        <p:spPr>
          <a:xfrm>
            <a:off x="2228711" y="5092489"/>
            <a:ext cx="1690417" cy="224670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ZA" dirty="0"/>
              <a:t>Jan- April 23</a:t>
            </a:r>
          </a:p>
        </p:txBody>
      </p:sp>
      <p:sp>
        <p:nvSpPr>
          <p:cNvPr id="55" name="Text Placeholder 31">
            <a:extLst>
              <a:ext uri="{FF2B5EF4-FFF2-40B4-BE49-F238E27FC236}">
                <a16:creationId xmlns:a16="http://schemas.microsoft.com/office/drawing/2014/main" id="{0FEF2CB2-CF18-495D-ABAF-F9DCE388D255}"/>
              </a:ext>
            </a:extLst>
          </p:cNvPr>
          <p:cNvSpPr txBox="1">
            <a:spLocks/>
          </p:cNvSpPr>
          <p:nvPr/>
        </p:nvSpPr>
        <p:spPr>
          <a:xfrm>
            <a:off x="7057748" y="1888566"/>
            <a:ext cx="4329652" cy="69688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 fontScale="70000" lnSpcReduction="20000"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70000"/>
              </a:lnSpc>
            </a:pPr>
            <a:r>
              <a:rPr lang="en-ZA" sz="1700" dirty="0">
                <a:solidFill>
                  <a:schemeClr val="tx1"/>
                </a:solidFill>
                <a:cs typeface="Calibri Light"/>
              </a:rPr>
              <a:t>Project 2 Plan &amp; Network  (M.H/O.P/LTC)  </a:t>
            </a:r>
          </a:p>
          <a:p>
            <a:pPr>
              <a:lnSpc>
                <a:spcPct val="170000"/>
              </a:lnSpc>
            </a:pPr>
            <a:r>
              <a:rPr lang="en-ZA" dirty="0">
                <a:cs typeface="Calibri Light"/>
              </a:rPr>
              <a:t>July-Dec 22</a:t>
            </a:r>
            <a:endParaRPr lang="en-ZA" dirty="0"/>
          </a:p>
        </p:txBody>
      </p:sp>
      <p:sp>
        <p:nvSpPr>
          <p:cNvPr id="46" name="Text Placeholder 31">
            <a:extLst>
              <a:ext uri="{FF2B5EF4-FFF2-40B4-BE49-F238E27FC236}">
                <a16:creationId xmlns:a16="http://schemas.microsoft.com/office/drawing/2014/main" id="{2FEAB8FB-BD18-4408-9F17-F62A90A7E09C}"/>
              </a:ext>
            </a:extLst>
          </p:cNvPr>
          <p:cNvSpPr txBox="1">
            <a:spLocks/>
          </p:cNvSpPr>
          <p:nvPr/>
        </p:nvSpPr>
        <p:spPr>
          <a:xfrm>
            <a:off x="1965960" y="5440931"/>
            <a:ext cx="2483946" cy="696885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Launch Project 2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47" name="Text Placeholder 32">
            <a:extLst>
              <a:ext uri="{FF2B5EF4-FFF2-40B4-BE49-F238E27FC236}">
                <a16:creationId xmlns:a16="http://schemas.microsoft.com/office/drawing/2014/main" id="{C4E23BFB-9C13-4A93-B7A1-098C57118D58}"/>
              </a:ext>
            </a:extLst>
          </p:cNvPr>
          <p:cNvSpPr txBox="1">
            <a:spLocks/>
          </p:cNvSpPr>
          <p:nvPr/>
        </p:nvSpPr>
        <p:spPr>
          <a:xfrm>
            <a:off x="2362724" y="5824814"/>
            <a:ext cx="1690417" cy="224670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ZA" dirty="0"/>
              <a:t>Jan 2023</a:t>
            </a:r>
          </a:p>
        </p:txBody>
      </p:sp>
      <p:sp>
        <p:nvSpPr>
          <p:cNvPr id="48" name="Text Placeholder 31">
            <a:extLst>
              <a:ext uri="{FF2B5EF4-FFF2-40B4-BE49-F238E27FC236}">
                <a16:creationId xmlns:a16="http://schemas.microsoft.com/office/drawing/2014/main" id="{C8498CB9-432E-4CB4-ADA4-9C8AAF7C6B24}"/>
              </a:ext>
            </a:extLst>
          </p:cNvPr>
          <p:cNvSpPr txBox="1">
            <a:spLocks/>
          </p:cNvSpPr>
          <p:nvPr/>
        </p:nvSpPr>
        <p:spPr>
          <a:xfrm>
            <a:off x="8945017" y="1126220"/>
            <a:ext cx="2444400" cy="69688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  <a:spcBef>
                <a:spcPts val="0"/>
              </a:spcBef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W.M P2 Plan &amp; Network</a:t>
            </a:r>
          </a:p>
          <a:p>
            <a:pPr>
              <a:spcBef>
                <a:spcPts val="0"/>
              </a:spcBef>
            </a:pPr>
            <a:r>
              <a:rPr lang="en-ZA" sz="1100" dirty="0">
                <a:cs typeface="Calibri Light"/>
              </a:rPr>
              <a:t>Oct-Dec 22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C30654F0-5599-47FD-B3DA-E212F3281D4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091275" y="3758376"/>
            <a:ext cx="155448" cy="155448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2" name="Text Placeholder 31">
            <a:extLst>
              <a:ext uri="{FF2B5EF4-FFF2-40B4-BE49-F238E27FC236}">
                <a16:creationId xmlns:a16="http://schemas.microsoft.com/office/drawing/2014/main" id="{9A7EFE55-5D99-4B0D-BA53-02E70D38FC9F}"/>
              </a:ext>
            </a:extLst>
          </p:cNvPr>
          <p:cNvSpPr txBox="1">
            <a:spLocks/>
          </p:cNvSpPr>
          <p:nvPr/>
        </p:nvSpPr>
        <p:spPr>
          <a:xfrm>
            <a:off x="7175545" y="5438222"/>
            <a:ext cx="1172484" cy="710117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Launch Hub 2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304430E-737F-402F-B6C7-B2D9B909BB82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>
          <a:xfrm>
            <a:off x="7271973" y="5816709"/>
            <a:ext cx="970254" cy="232775"/>
          </a:xfrm>
        </p:spPr>
        <p:txBody>
          <a:bodyPr/>
          <a:lstStyle/>
          <a:p>
            <a:r>
              <a:rPr lang="en-GB" dirty="0"/>
              <a:t>July 23</a:t>
            </a:r>
            <a:endParaRPr lang="en-US" dirty="0"/>
          </a:p>
        </p:txBody>
      </p:sp>
      <p:sp>
        <p:nvSpPr>
          <p:cNvPr id="57" name="Text Placeholder 31">
            <a:extLst>
              <a:ext uri="{FF2B5EF4-FFF2-40B4-BE49-F238E27FC236}">
                <a16:creationId xmlns:a16="http://schemas.microsoft.com/office/drawing/2014/main" id="{CD2F9206-F921-4D16-B684-9792882BF7E3}"/>
              </a:ext>
            </a:extLst>
          </p:cNvPr>
          <p:cNvSpPr txBox="1">
            <a:spLocks/>
          </p:cNvSpPr>
          <p:nvPr/>
        </p:nvSpPr>
        <p:spPr>
          <a:xfrm>
            <a:off x="4646785" y="4664390"/>
            <a:ext cx="2483946" cy="696885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Launch W.M P3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62" name="Text Placeholder 32">
            <a:extLst>
              <a:ext uri="{FF2B5EF4-FFF2-40B4-BE49-F238E27FC236}">
                <a16:creationId xmlns:a16="http://schemas.microsoft.com/office/drawing/2014/main" id="{0B27F825-DF2E-4204-99E3-BB84E1158A28}"/>
              </a:ext>
            </a:extLst>
          </p:cNvPr>
          <p:cNvSpPr txBox="1">
            <a:spLocks/>
          </p:cNvSpPr>
          <p:nvPr/>
        </p:nvSpPr>
        <p:spPr>
          <a:xfrm>
            <a:off x="5061270" y="5092489"/>
            <a:ext cx="1690417" cy="224670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ZA" dirty="0"/>
              <a:t>April-July 23</a:t>
            </a:r>
          </a:p>
        </p:txBody>
      </p:sp>
      <p:sp>
        <p:nvSpPr>
          <p:cNvPr id="64" name="Text Placeholder 31">
            <a:extLst>
              <a:ext uri="{FF2B5EF4-FFF2-40B4-BE49-F238E27FC236}">
                <a16:creationId xmlns:a16="http://schemas.microsoft.com/office/drawing/2014/main" id="{4A257F90-B37F-4F0E-BEB0-394EB4227B35}"/>
              </a:ext>
            </a:extLst>
          </p:cNvPr>
          <p:cNvSpPr txBox="1">
            <a:spLocks/>
          </p:cNvSpPr>
          <p:nvPr/>
        </p:nvSpPr>
        <p:spPr>
          <a:xfrm>
            <a:off x="7166172" y="4658762"/>
            <a:ext cx="1181857" cy="70335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2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ZA" sz="1050" dirty="0">
                <a:cs typeface="Calibri Light"/>
              </a:rPr>
              <a:t>Assess Funding &amp; Hub Income</a:t>
            </a:r>
            <a:endParaRPr lang="en-ZA" sz="1050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1780995B-F242-411E-BE26-3EA8BAE215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963702" y="4068458"/>
            <a:ext cx="176672" cy="163139"/>
          </a:xfrm>
          <a:prstGeom prst="rect">
            <a:avLst/>
          </a:prstGeom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8CE170E6-B60D-482B-9A88-A1CD7FB0124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178112" y="4065621"/>
            <a:ext cx="155448" cy="155448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1952468B-E02E-4D92-9ACE-D2F481A250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7178112" y="4217418"/>
            <a:ext cx="155448" cy="155448"/>
          </a:xfrm>
          <a:prstGeom prst="rect">
            <a:avLst/>
          </a:prstGeom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E4ED437-42B8-40E5-AC5E-5FACCF18BC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434724" y="4064014"/>
            <a:ext cx="155448" cy="155448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Text Placeholder 31">
            <a:extLst>
              <a:ext uri="{FF2B5EF4-FFF2-40B4-BE49-F238E27FC236}">
                <a16:creationId xmlns:a16="http://schemas.microsoft.com/office/drawing/2014/main" id="{AA4062D4-6863-4615-87FA-2DD40494321D}"/>
              </a:ext>
            </a:extLst>
          </p:cNvPr>
          <p:cNvSpPr txBox="1">
            <a:spLocks/>
          </p:cNvSpPr>
          <p:nvPr/>
        </p:nvSpPr>
        <p:spPr>
          <a:xfrm>
            <a:off x="8432167" y="4666233"/>
            <a:ext cx="2955232" cy="696885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15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200000"/>
              </a:lnSpc>
            </a:pPr>
            <a:r>
              <a:rPr lang="en-ZA" sz="1200" dirty="0">
                <a:solidFill>
                  <a:schemeClr val="tx1"/>
                </a:solidFill>
                <a:cs typeface="Calibri Light"/>
              </a:rPr>
              <a:t>Launch W.M P4?</a:t>
            </a:r>
            <a:endParaRPr lang="en-ZA" sz="1200" dirty="0">
              <a:solidFill>
                <a:schemeClr val="tx1"/>
              </a:solidFill>
            </a:endParaRPr>
          </a:p>
        </p:txBody>
      </p:sp>
      <p:sp>
        <p:nvSpPr>
          <p:cNvPr id="71" name="Text Placeholder 32">
            <a:extLst>
              <a:ext uri="{FF2B5EF4-FFF2-40B4-BE49-F238E27FC236}">
                <a16:creationId xmlns:a16="http://schemas.microsoft.com/office/drawing/2014/main" id="{93A997A6-053D-4B9A-8BD0-97EF0C782B48}"/>
              </a:ext>
            </a:extLst>
          </p:cNvPr>
          <p:cNvSpPr txBox="1">
            <a:spLocks/>
          </p:cNvSpPr>
          <p:nvPr/>
        </p:nvSpPr>
        <p:spPr>
          <a:xfrm>
            <a:off x="8828931" y="5048446"/>
            <a:ext cx="1690417" cy="224670"/>
          </a:xfrm>
          <a:prstGeom prst="rect">
            <a:avLst/>
          </a:prstGeom>
        </p:spPr>
        <p:txBody>
          <a:bodyPr vert="horz" lIns="91440" tIns="45720" rIns="91440" bIns="45720" rtlCol="0" anchor="t">
            <a:normAutofit fontScale="92500" lnSpcReduction="2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ZA" dirty="0"/>
              <a:t>Sep-Dec 23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256FD9ED-C10D-422E-BEB6-D9F6CE407F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432166" y="4217418"/>
            <a:ext cx="158006" cy="140038"/>
          </a:xfrm>
          <a:prstGeom prst="rect">
            <a:avLst/>
          </a:prstGeom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3" name="Text Placeholder 31">
            <a:extLst>
              <a:ext uri="{FF2B5EF4-FFF2-40B4-BE49-F238E27FC236}">
                <a16:creationId xmlns:a16="http://schemas.microsoft.com/office/drawing/2014/main" id="{B7C92537-EA72-49FB-8F0F-070C0E1EA050}"/>
              </a:ext>
            </a:extLst>
          </p:cNvPr>
          <p:cNvSpPr txBox="1">
            <a:spLocks/>
          </p:cNvSpPr>
          <p:nvPr/>
        </p:nvSpPr>
        <p:spPr>
          <a:xfrm>
            <a:off x="4637611" y="5438222"/>
            <a:ext cx="2493120" cy="71011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vert="horz" lIns="91440" tIns="36000" rIns="91440" bIns="45720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20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ZA" dirty="0">
                <a:solidFill>
                  <a:schemeClr val="tx1"/>
                </a:solidFill>
                <a:cs typeface="Calibri Light"/>
              </a:rPr>
              <a:t>Monitor Project 2, Embed referral pathway  </a:t>
            </a:r>
            <a:endParaRPr lang="en-ZA" dirty="0">
              <a:solidFill>
                <a:schemeClr val="tx1"/>
              </a:solidFill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C9A3612A-C793-406E-AC36-2216077653D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637611" y="4224196"/>
            <a:ext cx="155448" cy="155448"/>
          </a:xfrm>
          <a:prstGeom prst="rect">
            <a:avLst/>
          </a:prstGeom>
          <a:solidFill>
            <a:schemeClr val="bg2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80089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FFA191-5CCC-43CB-BD83-4F80ED3626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SUMMARY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4BBEAF-B516-45F4-9EF6-A9F65111580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864" y="2452366"/>
            <a:ext cx="5627821" cy="4046087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GB" b="1" dirty="0"/>
              <a:t>With a relatively blank slate and by starting with a proven weight management model, there is an opportunity for Arsenal in the Community to build a more sustainable H&amp;W department in comparison to other CCO’s, that still works for its community.</a:t>
            </a:r>
          </a:p>
          <a:p>
            <a:r>
              <a:rPr lang="en-GB" b="1" dirty="0"/>
              <a:t>By learning from past mistakes that I have witnessed in the industry and capitalising on local and national priorities ahead of trends, I believe that within 5 years Arsenal could have one of the best CCO health and wellbeing offers in the premier league.</a:t>
            </a:r>
          </a:p>
          <a:p>
            <a:r>
              <a:rPr lang="en-GB" b="1" dirty="0"/>
              <a:t>I also believe that elements of sustainability being built in from the very beginning will allow projects to scale more quickly and will make them more attractive to funders.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92017393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F30DDD3-DB57-005B-7638-A470C462907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1760" t="13061" r="33801" b="8299"/>
          <a:stretch/>
        </p:blipFill>
        <p:spPr>
          <a:xfrm>
            <a:off x="5915608" y="102261"/>
            <a:ext cx="5253135" cy="67473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099898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le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3312" y="1755648"/>
            <a:ext cx="4306824" cy="1325563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37" name="Text Placeholder 36">
            <a:extLst>
              <a:ext uri="{FF2B5EF4-FFF2-40B4-BE49-F238E27FC236}">
                <a16:creationId xmlns:a16="http://schemas.microsoft.com/office/drawing/2014/main" id="{F8701B31-AB7C-4E0A-952E-ACAC522AF3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353312" y="3191256"/>
            <a:ext cx="3505201" cy="1798639"/>
          </a:xfrm>
        </p:spPr>
        <p:txBody>
          <a:bodyPr/>
          <a:lstStyle/>
          <a:p>
            <a:r>
              <a:rPr lang="en-US" dirty="0"/>
              <a:t>Rhys Ratcliffe</a:t>
            </a:r>
          </a:p>
          <a:p>
            <a:r>
              <a:rPr lang="en-US" dirty="0"/>
              <a:t>07548 107576</a:t>
            </a:r>
          </a:p>
          <a:p>
            <a:r>
              <a:rPr lang="en-US" dirty="0"/>
              <a:t>rratcliffe@arsenal.co.uk</a:t>
            </a:r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2">
      <a:dk1>
        <a:sysClr val="windowText" lastClr="000000"/>
      </a:dk1>
      <a:lt1>
        <a:srgbClr val="FFFFFF"/>
      </a:lt1>
      <a:dk2>
        <a:srgbClr val="BF0000"/>
      </a:dk2>
      <a:lt2>
        <a:srgbClr val="FFCCCC"/>
      </a:lt2>
      <a:accent1>
        <a:srgbClr val="FF0000"/>
      </a:accent1>
      <a:accent2>
        <a:srgbClr val="FFFFFF"/>
      </a:accent2>
      <a:accent3>
        <a:srgbClr val="FF0000"/>
      </a:accent3>
      <a:accent4>
        <a:srgbClr val="FFFFFF"/>
      </a:accent4>
      <a:accent5>
        <a:srgbClr val="FF0000"/>
      </a:accent5>
      <a:accent6>
        <a:srgbClr val="FF0000"/>
      </a:accent6>
      <a:hlink>
        <a:srgbClr val="FF0000"/>
      </a:hlink>
      <a:folHlink>
        <a:srgbClr val="FF0000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_JB_v2" id="{E6E25CD2-8512-4B49-9A83-9AC317278B8F}" vid="{100AFDCD-A339-4D94-B373-F9848C2D26B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F7069D1F-6C1F-4FA3-8CCB-EA801E558BEC}">
  <ds:schemaRefs>
    <ds:schemaRef ds:uri="http://schemas.microsoft.com/office/infopath/2007/PartnerControls"/>
    <ds:schemaRef ds:uri="16c05727-aa75-4e4a-9b5f-8a80a1165891"/>
    <ds:schemaRef ds:uri="http://schemas.microsoft.com/office/2006/metadata/properties"/>
    <ds:schemaRef ds:uri="http://purl.org/dc/elements/1.1/"/>
    <ds:schemaRef ds:uri="http://www.w3.org/XML/1998/namespace"/>
    <ds:schemaRef ds:uri="http://schemas.microsoft.com/sharepoint/v3"/>
    <ds:schemaRef ds:uri="http://purl.org/dc/terms/"/>
    <ds:schemaRef ds:uri="http://schemas.openxmlformats.org/package/2006/metadata/core-properties"/>
    <ds:schemaRef ds:uri="http://schemas.microsoft.com/office/2006/documentManagement/types"/>
    <ds:schemaRef ds:uri="230e9df3-be65-4c73-a93b-d1236ebd677e"/>
    <ds:schemaRef ds:uri="71af3243-3dd4-4a8d-8c0d-dd76da1f02a5"/>
    <ds:schemaRef ds:uri="http://purl.org/dc/dcmitype/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TM16401371[[fn=Atlas]]</Template>
  <TotalTime>0</TotalTime>
  <Words>713</Words>
  <Application>Microsoft Office PowerPoint</Application>
  <PresentationFormat>Widescreen</PresentationFormat>
  <Paragraphs>118</Paragraphs>
  <Slides>9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4" baseType="lpstr">
      <vt:lpstr>Arial</vt:lpstr>
      <vt:lpstr>Avenir Next LT Pro Light</vt:lpstr>
      <vt:lpstr>Calibri</vt:lpstr>
      <vt:lpstr>Posterama</vt:lpstr>
      <vt:lpstr>Office Theme</vt:lpstr>
      <vt:lpstr>Arsenal in the community</vt:lpstr>
      <vt:lpstr>Local priorities</vt:lpstr>
      <vt:lpstr>Projects for PROBLEMs</vt:lpstr>
      <vt:lpstr>Health &amp; Wellbeing Focus Areas</vt:lpstr>
      <vt:lpstr>OUR COMPETITION/Potential Partners</vt:lpstr>
      <vt:lpstr>TWO-YEAR ACTION PLAN</vt:lpstr>
      <vt:lpstr>SUMMARY</vt:lpstr>
      <vt:lpstr>PowerPoint Presentation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Arsenal in the community</dc:title>
  <dc:creator>Rhys Ratcliffe</dc:creator>
  <cp:lastModifiedBy>Charlton Brown</cp:lastModifiedBy>
  <cp:revision>6</cp:revision>
  <dcterms:created xsi:type="dcterms:W3CDTF">2022-04-11T11:35:19Z</dcterms:created>
  <dcterms:modified xsi:type="dcterms:W3CDTF">2022-09-30T14:20:43Z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