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0" r:id="rId4"/>
  </p:sldMasterIdLst>
  <p:notesMasterIdLst>
    <p:notesMasterId r:id="rId9"/>
  </p:notesMasterIdLst>
  <p:sldIdLst>
    <p:sldId id="270" r:id="rId5"/>
    <p:sldId id="280" r:id="rId6"/>
    <p:sldId id="278" r:id="rId7"/>
    <p:sldId id="28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659" userDrawn="1">
          <p15:clr>
            <a:srgbClr val="A4A3A4"/>
          </p15:clr>
        </p15:guide>
        <p15:guide id="3" pos="347" userDrawn="1">
          <p15:clr>
            <a:srgbClr val="A4A3A4"/>
          </p15:clr>
        </p15:guide>
        <p15:guide id="4" pos="7333" userDrawn="1">
          <p15:clr>
            <a:srgbClr val="A4A3A4"/>
          </p15:clr>
        </p15:guide>
        <p15:guide id="5" orient="horz" pos="822" userDrawn="1">
          <p15:clr>
            <a:srgbClr val="A4A3A4"/>
          </p15:clr>
        </p15:guide>
        <p15:guide id="6" orient="horz" pos="3475" userDrawn="1">
          <p15:clr>
            <a:srgbClr val="A4A3A4"/>
          </p15:clr>
        </p15:guide>
        <p15:guide id="7" pos="40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8960C3"/>
    <a:srgbClr val="CC4B00"/>
    <a:srgbClr val="008299"/>
    <a:srgbClr val="262626"/>
    <a:srgbClr val="E01F59"/>
    <a:srgbClr val="00A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659"/>
        <p:guide pos="347"/>
        <p:guide pos="7333"/>
        <p:guide orient="horz" pos="822"/>
        <p:guide orient="horz" pos="3475"/>
        <p:guide pos="40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D67D7-3BE8-844B-8C96-46711DF7385E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ED5E5-2365-134F-A85D-60DE9E71C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2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1432" y="1709931"/>
            <a:ext cx="10951860" cy="1892107"/>
          </a:xfrm>
        </p:spPr>
        <p:txBody>
          <a:bodyPr wrap="none" anchor="t" anchorCtr="0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432" y="3776541"/>
            <a:ext cx="10951860" cy="1655762"/>
          </a:xfrm>
        </p:spPr>
        <p:txBody>
          <a:bodyPr wrap="none"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7C0A87D-BA0A-E448-9C69-558714477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2510632"/>
            <a:ext cx="10515600" cy="1615005"/>
          </a:xfrm>
        </p:spPr>
        <p:txBody>
          <a:bodyPr anchor="t" anchorCtr="0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450" y="4185271"/>
            <a:ext cx="10515600" cy="1500187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F81B170-6AC0-AF4A-911D-17A60845E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8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spcBef>
                <a:spcPts val="800"/>
              </a:spcBef>
              <a:buClr>
                <a:schemeClr val="accent1"/>
              </a:buClr>
              <a:defRPr/>
            </a:lvl2pPr>
            <a:lvl3pPr>
              <a:spcBef>
                <a:spcPts val="800"/>
              </a:spcBef>
              <a:buClr>
                <a:schemeClr val="accent1"/>
              </a:buClr>
              <a:defRPr/>
            </a:lvl3pPr>
            <a:lvl4pPr>
              <a:spcBef>
                <a:spcPts val="800"/>
              </a:spcBef>
              <a:buClr>
                <a:schemeClr val="accent1"/>
              </a:buClr>
              <a:defRPr/>
            </a:lvl4pPr>
            <a:lvl5pPr>
              <a:spcBef>
                <a:spcPts val="800"/>
              </a:spcBef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98A60-84B6-B247-B15F-7FBF0527CFED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D0CF094-80D9-A14F-B728-535C6EC6B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F9A01-F944-CF4E-B19F-9FFC8F00CC3F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3AC066C-82F6-8D45-9CC6-FEE952C11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FE7F14-A058-E54B-B493-9B6AC7C74CF0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5025DB7-4F38-C94A-A35D-AB1E02174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2EDC557-02F4-AC43-BAE0-28864BDF4C70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2C2FDE2-91E1-E844-B5EB-2C933AF1C4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7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974" y="524202"/>
            <a:ext cx="11060052" cy="78072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973" y="1341437"/>
            <a:ext cx="5242690" cy="4158215"/>
          </a:xfrm>
        </p:spPr>
        <p:txBody>
          <a:bodyPr lIns="0" tIns="0" rIns="0" bIns="0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987" y="1341437"/>
            <a:ext cx="5247039" cy="4158215"/>
          </a:xfrm>
        </p:spPr>
        <p:txBody>
          <a:bodyPr lIns="0" tIns="0" rIns="0" bIns="0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AC8B5-D264-BF4D-A5AA-F4B07DA2F57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9DAFDA6-F826-EB4B-8015-67E8F3D6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2CCC87-68D8-7B46-9544-1764F2C35332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2BE26B1-D235-8C42-81AE-DD2623B58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9E8AD63-1ED3-6A4E-BB01-61CB2C9E4CB5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07F5885-29CC-334D-9D78-1F25D2FC1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2289D93-C326-1342-A105-75E9E348DC25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722DB4C-AA12-2F49-8FF5-25CA40EFC3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0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A22D91-B333-D542-AF40-EF7AA0B12E88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38A0742-A1B2-A64F-AA41-01D5CCA2A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100F15-C0E4-8D45-B7B8-DB9ED063F660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0DE7F24-B926-4848-9E32-A52CDAE61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A87744-64AE-0B4E-98E4-63C38F5E4393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4997BFB-36E8-354F-9687-71D0B0FC8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E79E95-CB0B-2F4B-BCA8-866F47E32271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BB5E997-744D-A943-AABD-2B09CD549B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5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A49954-9E10-1144-886C-43904C7FFA77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52E4D3-5155-4C4D-9266-406B229DC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F5DCB9-E5A8-0D43-8B71-4C19788DBA6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556A3CB-06CD-684B-B164-0140FCCB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4E3053-AA21-4040-9BB8-D581E311A34A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E748010-C097-204D-A80A-AC3BFA61B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3CEA5F-C55D-DC4A-B8D3-440BDEACDF99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695A0E4-620A-9943-9CC0-773BC5DFED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Purple">
    <p:bg>
      <p:bgPr>
        <a:solidFill>
          <a:srgbClr val="896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2510632"/>
            <a:ext cx="10515600" cy="1615005"/>
          </a:xfrm>
        </p:spPr>
        <p:txBody>
          <a:bodyPr anchor="t" anchorCtr="0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450" y="4185271"/>
            <a:ext cx="10515600" cy="1500187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F81B170-6AC0-AF4A-911D-17A60845E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0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960C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8960C3"/>
              </a:buClr>
              <a:defRPr/>
            </a:lvl1pPr>
            <a:lvl2pPr>
              <a:spcBef>
                <a:spcPts val="800"/>
              </a:spcBef>
              <a:buClr>
                <a:srgbClr val="8960C3"/>
              </a:buClr>
              <a:defRPr/>
            </a:lvl2pPr>
            <a:lvl3pPr>
              <a:spcBef>
                <a:spcPts val="800"/>
              </a:spcBef>
              <a:buClr>
                <a:srgbClr val="8960C3"/>
              </a:buClr>
              <a:defRPr/>
            </a:lvl3pPr>
            <a:lvl4pPr>
              <a:spcBef>
                <a:spcPts val="800"/>
              </a:spcBef>
              <a:buClr>
                <a:srgbClr val="8960C3"/>
              </a:buClr>
              <a:defRPr/>
            </a:lvl4pPr>
            <a:lvl5pPr>
              <a:spcBef>
                <a:spcPts val="800"/>
              </a:spcBef>
              <a:buClr>
                <a:srgbClr val="8960C3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98A60-84B6-B247-B15F-7FBF0527CFED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D0CF094-80D9-A14F-B728-535C6EC6B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EAE51F-5489-E149-A5D7-6B349404EBF2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7AAEE28-AFEF-CE4A-B12F-4A1CD58DE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D3507F3-99F3-A34C-8625-165C03EFA39A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D35910F-3602-C543-BD9D-7309DA7B0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BE0ED9-ECB6-9B46-B794-CF0D06141338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5DBF108-5334-704A-984A-F13DEB25CB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24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974" y="524202"/>
            <a:ext cx="11060052" cy="780724"/>
          </a:xfrm>
        </p:spPr>
        <p:txBody>
          <a:bodyPr/>
          <a:lstStyle>
            <a:lvl1pPr>
              <a:defRPr>
                <a:solidFill>
                  <a:srgbClr val="8960C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973" y="1341437"/>
            <a:ext cx="5242690" cy="4158215"/>
          </a:xfrm>
        </p:spPr>
        <p:txBody>
          <a:bodyPr lIns="0" tIns="0" rIns="0" bIns="0"/>
          <a:lstStyle>
            <a:lvl1pPr>
              <a:buClr>
                <a:srgbClr val="8960C3"/>
              </a:buClr>
              <a:defRPr/>
            </a:lvl1pPr>
            <a:lvl2pPr>
              <a:buClr>
                <a:srgbClr val="8960C3"/>
              </a:buClr>
              <a:defRPr/>
            </a:lvl2pPr>
            <a:lvl3pPr>
              <a:buClr>
                <a:srgbClr val="8960C3"/>
              </a:buClr>
              <a:defRPr/>
            </a:lvl3pPr>
            <a:lvl4pPr>
              <a:buClr>
                <a:srgbClr val="8960C3"/>
              </a:buClr>
              <a:defRPr/>
            </a:lvl4pPr>
            <a:lvl5pPr>
              <a:buClr>
                <a:srgbClr val="8960C3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987" y="1341437"/>
            <a:ext cx="5247039" cy="4158215"/>
          </a:xfrm>
        </p:spPr>
        <p:txBody>
          <a:bodyPr lIns="0" tIns="0" rIns="0" bIns="0"/>
          <a:lstStyle>
            <a:lvl1pPr>
              <a:buClr>
                <a:srgbClr val="8960C3"/>
              </a:buClr>
              <a:defRPr/>
            </a:lvl1pPr>
            <a:lvl2pPr>
              <a:buClr>
                <a:srgbClr val="8960C3"/>
              </a:buClr>
              <a:defRPr/>
            </a:lvl2pPr>
            <a:lvl3pPr>
              <a:buClr>
                <a:srgbClr val="8960C3"/>
              </a:buClr>
              <a:defRPr/>
            </a:lvl3pPr>
            <a:lvl4pPr>
              <a:buClr>
                <a:srgbClr val="8960C3"/>
              </a:buClr>
              <a:defRPr/>
            </a:lvl4pPr>
            <a:lvl5pPr>
              <a:buClr>
                <a:srgbClr val="8960C3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AC8B5-D264-BF4D-A5AA-F4B07DA2F57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9DAFDA6-F826-EB4B-8015-67E8F3D6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14AB00-59E5-2148-9978-53098F0014E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556B82D-5616-AE41-8EE8-F681D2E08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6C99BB-D8F8-CE45-BA57-79160F581834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13F5604-6C1B-4344-8EC9-800463EFC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734210A-5E18-8943-8497-CF04AA314EBA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C848B19-4596-E941-8835-BA16587501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0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960C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A22D91-B333-D542-AF40-EF7AA0B12E88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38A0742-A1B2-A64F-AA41-01D5CCA2A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1B6C34-3AE4-324E-8C37-FFE4ABB93A65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A34AA46-3DE9-C84F-8E44-B374460C6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4D8E8C-E2B1-D54F-87FA-72F61B935CD4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778C8F6-2098-734F-8839-DCFC60028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2341D0-CD55-7144-8F1B-EBFB71C7E676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BF9B60-BD5E-A148-B56D-33B7EB3B20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1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A49954-9E10-1144-886C-43904C7FFA77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52E4D3-5155-4C4D-9266-406B229DC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33D5F6-F76D-384A-BBC8-30865E312EED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62D3116-0DA2-3E48-9434-3208CBFB6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5BBA810-0E75-254E-81F2-A5B1A30E5199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AAD7095-F36C-744D-A241-72869DB6E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515480-018B-914E-BD57-A66A1CE11FD3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896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530585D-1A6D-0D48-B2A1-622C136569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65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Teal">
    <p:bg>
      <p:bgPr>
        <a:solidFill>
          <a:srgbClr val="008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2510632"/>
            <a:ext cx="10515600" cy="1615005"/>
          </a:xfrm>
        </p:spPr>
        <p:txBody>
          <a:bodyPr anchor="t" anchorCtr="0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450" y="4185271"/>
            <a:ext cx="10515600" cy="1500187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F81B170-6AC0-AF4A-911D-17A60845E5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49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9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8299"/>
              </a:buClr>
              <a:defRPr/>
            </a:lvl1pPr>
            <a:lvl2pPr>
              <a:spcBef>
                <a:spcPts val="800"/>
              </a:spcBef>
              <a:buClr>
                <a:srgbClr val="008299"/>
              </a:buClr>
              <a:defRPr/>
            </a:lvl2pPr>
            <a:lvl3pPr>
              <a:spcBef>
                <a:spcPts val="800"/>
              </a:spcBef>
              <a:buClr>
                <a:srgbClr val="008299"/>
              </a:buClr>
              <a:defRPr/>
            </a:lvl3pPr>
            <a:lvl4pPr>
              <a:spcBef>
                <a:spcPts val="800"/>
              </a:spcBef>
              <a:buClr>
                <a:srgbClr val="008299"/>
              </a:buClr>
              <a:defRPr/>
            </a:lvl4pPr>
            <a:lvl5pPr>
              <a:spcBef>
                <a:spcPts val="800"/>
              </a:spcBef>
              <a:buClr>
                <a:srgbClr val="00829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98A60-84B6-B247-B15F-7FBF0527CFED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D0CF094-80D9-A14F-B728-535C6EC6B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D2839D-9DC1-5A4E-A187-BCA020D75255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2318AC2-C029-4444-9800-DA5A2A074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AFC83F7-9470-6D41-ACE9-D404702A75D5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A01EE90-2EDF-344F-A61A-B4053F1A0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5BAF06-AED9-314C-9083-D57BA6583CBD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52B8D3-58AE-FD4D-9149-B03EB4D50A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0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974" y="524201"/>
            <a:ext cx="11060052" cy="712541"/>
          </a:xfrm>
        </p:spPr>
        <p:txBody>
          <a:bodyPr/>
          <a:lstStyle>
            <a:lvl1pPr>
              <a:defRPr>
                <a:solidFill>
                  <a:srgbClr val="00829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973" y="1342800"/>
            <a:ext cx="5247039" cy="4194727"/>
          </a:xfrm>
        </p:spPr>
        <p:txBody>
          <a:bodyPr lIns="0" tIns="0" rIns="0" bIns="0"/>
          <a:lstStyle>
            <a:lvl1pPr>
              <a:buClr>
                <a:schemeClr val="accent5"/>
              </a:buClr>
              <a:defRPr/>
            </a:lvl1pPr>
            <a:lvl2pPr>
              <a:spcBef>
                <a:spcPts val="800"/>
              </a:spcBef>
              <a:buClr>
                <a:schemeClr val="accent5"/>
              </a:buClr>
              <a:defRPr/>
            </a:lvl2pPr>
            <a:lvl3pPr>
              <a:spcBef>
                <a:spcPts val="800"/>
              </a:spcBef>
              <a:buClr>
                <a:schemeClr val="accent5"/>
              </a:buClr>
              <a:defRPr/>
            </a:lvl3pPr>
            <a:lvl4pPr>
              <a:spcBef>
                <a:spcPts val="800"/>
              </a:spcBef>
              <a:buClr>
                <a:schemeClr val="accent5"/>
              </a:buClr>
              <a:defRPr/>
            </a:lvl4pPr>
            <a:lvl5pPr>
              <a:spcBef>
                <a:spcPts val="800"/>
              </a:spcBef>
              <a:buClr>
                <a:schemeClr val="accent5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987" y="1342800"/>
            <a:ext cx="5247039" cy="4194727"/>
          </a:xfrm>
        </p:spPr>
        <p:txBody>
          <a:bodyPr lIns="0" tIns="0" rIns="0" bIns="0"/>
          <a:lstStyle>
            <a:lvl1pPr>
              <a:buClr>
                <a:schemeClr val="accent5"/>
              </a:buClr>
              <a:defRPr/>
            </a:lvl1pPr>
            <a:lvl2pPr>
              <a:spcBef>
                <a:spcPts val="800"/>
              </a:spcBef>
              <a:buClr>
                <a:schemeClr val="accent5"/>
              </a:buClr>
              <a:defRPr/>
            </a:lvl2pPr>
            <a:lvl3pPr>
              <a:spcBef>
                <a:spcPts val="800"/>
              </a:spcBef>
              <a:buClr>
                <a:schemeClr val="accent5"/>
              </a:buClr>
              <a:defRPr/>
            </a:lvl3pPr>
            <a:lvl4pPr>
              <a:spcBef>
                <a:spcPts val="800"/>
              </a:spcBef>
              <a:buClr>
                <a:schemeClr val="accent5"/>
              </a:buClr>
              <a:defRPr/>
            </a:lvl4pPr>
            <a:lvl5pPr>
              <a:spcBef>
                <a:spcPts val="800"/>
              </a:spcBef>
              <a:buClr>
                <a:schemeClr val="accent5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AC8B5-D264-BF4D-A5AA-F4B07DA2F57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9DAFDA6-F826-EB4B-8015-67E8F3D6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FD4F56-0FC9-B64E-968F-1970F0862BB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B1CA925-A321-364F-A87C-008F07F4B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DBBBF87-70A8-A04D-BA64-C8358E8DE245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13A5427-7602-9D4D-9F09-539DA089D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C98CBA5-9A4C-204E-A95A-37A8041CCC39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B8C3E1D-0EEA-3A4F-A80D-29CDC03321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46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A22D91-B333-D542-AF40-EF7AA0B12E88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38A0742-A1B2-A64F-AA41-01D5CCA2A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9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A847C9-062A-DC41-9249-9150BBCB4E09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A43121-0A2C-6345-9642-757736E2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DA18A5-AF5D-E54D-AFCF-4CDEC85A59F8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4FDD09D-BAEA-EA4D-BE8A-EC648066B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16DFE2-382F-3B42-9B83-325698163BBB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80C63E2-2920-084F-BE8B-8DD2ABED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39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A49954-9E10-1144-886C-43904C7FFA77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52E4D3-5155-4C4D-9266-406B229DC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DE3DF4-54A8-554B-B711-5C9558539BB2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F40ADE9-55C7-4B42-ADE1-7B4131516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4EE546-9D41-224C-B5E5-344633A0C966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A82AB8B-6F9D-894A-979F-49F9030B5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C20438B-8107-AB46-8982-61CBE0C2C582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008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60878-E526-6648-AF5D-F8F956CBE7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77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Pink">
    <p:bg>
      <p:bgPr>
        <a:solidFill>
          <a:srgbClr val="E01F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2510632"/>
            <a:ext cx="10515600" cy="1615005"/>
          </a:xfrm>
        </p:spPr>
        <p:txBody>
          <a:bodyPr anchor="t" anchorCtr="0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450" y="4185271"/>
            <a:ext cx="10515600" cy="1500187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F81B170-6AC0-AF4A-911D-17A60845E5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023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01F5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98A60-84B6-B247-B15F-7FBF0527CFED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D0CF094-80D9-A14F-B728-535C6EC6B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01F59"/>
              </a:buClr>
              <a:defRPr/>
            </a:lvl1pPr>
            <a:lvl2pPr>
              <a:spcBef>
                <a:spcPts val="800"/>
              </a:spcBef>
              <a:buClr>
                <a:srgbClr val="E01F59"/>
              </a:buClr>
              <a:defRPr/>
            </a:lvl2pPr>
            <a:lvl3pPr>
              <a:spcBef>
                <a:spcPts val="800"/>
              </a:spcBef>
              <a:buClr>
                <a:srgbClr val="E01F59"/>
              </a:buClr>
              <a:defRPr/>
            </a:lvl3pPr>
            <a:lvl4pPr>
              <a:spcBef>
                <a:spcPts val="800"/>
              </a:spcBef>
              <a:buClr>
                <a:srgbClr val="E01F59"/>
              </a:buClr>
              <a:defRPr/>
            </a:lvl4pPr>
            <a:lvl5pPr>
              <a:spcBef>
                <a:spcPts val="800"/>
              </a:spcBef>
              <a:buClr>
                <a:srgbClr val="E01F5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9FC1A6-B91C-694E-B3E6-A67D4C85857F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B0B477C-C6FF-D045-B07C-024263735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E4210A5-99BA-A845-9419-3DB26311F967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557E41F-A932-C740-A873-9282DB5A8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92B21B4-9DFA-C94D-AD03-FA2DBC285CE6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25B1ABE-A070-F14C-ACE6-6A2E94E45B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41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974" y="524201"/>
            <a:ext cx="11060052" cy="699385"/>
          </a:xfrm>
        </p:spPr>
        <p:txBody>
          <a:bodyPr/>
          <a:lstStyle>
            <a:lvl1pPr>
              <a:defRPr>
                <a:solidFill>
                  <a:srgbClr val="E01F5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973" y="1342800"/>
            <a:ext cx="5247039" cy="4194727"/>
          </a:xfrm>
        </p:spPr>
        <p:txBody>
          <a:bodyPr lIns="0" tIns="0" rIns="0" bIns="0"/>
          <a:lstStyle>
            <a:lvl1pPr>
              <a:buClr>
                <a:srgbClr val="E01F59"/>
              </a:buClr>
              <a:defRPr/>
            </a:lvl1pPr>
            <a:lvl2pPr>
              <a:spcBef>
                <a:spcPts val="800"/>
              </a:spcBef>
              <a:buClr>
                <a:srgbClr val="E01F59"/>
              </a:buClr>
              <a:defRPr/>
            </a:lvl2pPr>
            <a:lvl3pPr>
              <a:spcBef>
                <a:spcPts val="800"/>
              </a:spcBef>
              <a:buClr>
                <a:srgbClr val="E01F59"/>
              </a:buClr>
              <a:defRPr/>
            </a:lvl3pPr>
            <a:lvl4pPr>
              <a:spcBef>
                <a:spcPts val="800"/>
              </a:spcBef>
              <a:buClr>
                <a:srgbClr val="E01F59"/>
              </a:buClr>
              <a:defRPr/>
            </a:lvl4pPr>
            <a:lvl5pPr>
              <a:spcBef>
                <a:spcPts val="800"/>
              </a:spcBef>
              <a:buClr>
                <a:srgbClr val="E01F5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987" y="1342800"/>
            <a:ext cx="5247039" cy="4194727"/>
          </a:xfrm>
        </p:spPr>
        <p:txBody>
          <a:bodyPr lIns="0" tIns="0" rIns="0" bIns="0"/>
          <a:lstStyle>
            <a:lvl1pPr>
              <a:buClr>
                <a:srgbClr val="E01F59"/>
              </a:buClr>
              <a:defRPr/>
            </a:lvl1pPr>
            <a:lvl2pPr>
              <a:spcBef>
                <a:spcPts val="800"/>
              </a:spcBef>
              <a:buClr>
                <a:srgbClr val="E01F59"/>
              </a:buClr>
              <a:defRPr/>
            </a:lvl2pPr>
            <a:lvl3pPr>
              <a:spcBef>
                <a:spcPts val="800"/>
              </a:spcBef>
              <a:buClr>
                <a:srgbClr val="E01F59"/>
              </a:buClr>
              <a:defRPr/>
            </a:lvl3pPr>
            <a:lvl4pPr>
              <a:spcBef>
                <a:spcPts val="800"/>
              </a:spcBef>
              <a:buClr>
                <a:srgbClr val="E01F59"/>
              </a:buClr>
              <a:defRPr/>
            </a:lvl4pPr>
            <a:lvl5pPr>
              <a:spcBef>
                <a:spcPts val="800"/>
              </a:spcBef>
              <a:buClr>
                <a:srgbClr val="E01F5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AC8B5-D264-BF4D-A5AA-F4B07DA2F57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9DAFDA6-F826-EB4B-8015-67E8F3D6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6E5450-47A9-C242-9484-92B49E6B8A15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2F66712-03FC-D142-8CCC-E4C558C2B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09AD43B-E618-A34C-AE67-D1D380ADDFB2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398A756B-7EAC-324F-9105-D69B2E0A5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01E7EA-CC06-BA46-AF25-F7692AB04404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7FCB782-8D36-6047-A972-196F93EFA6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9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01F5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A22D91-B333-D542-AF40-EF7AA0B12E88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38A0742-A1B2-A64F-AA41-01D5CCA2A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BC9761-7046-FD4F-8AA3-E6E1C4BE2214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34E781E-F07A-834D-96E0-11DFF354B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6BFCFB-27EB-614C-A875-4FCC5BFC3F03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362727F-4E2F-7740-B26E-C6947AA8C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67AFFD-07FD-B249-9347-C859697008E6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E9771C4-429D-D349-B41E-D82DA59059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13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A49954-9E10-1144-886C-43904C7FFA77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52E4D3-5155-4C4D-9266-406B229DC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A9325-44A7-D744-BF3C-A614E71F6A3E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C2AB8D0-5708-E14B-ACFE-EA85683FE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C1A859-12DE-F44A-9A30-8FAA2786927F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AFF9501-7845-7C46-B679-7CCD14822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D88D90-B5C7-2A40-86F7-E6DF2EAE0F64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E01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323E763-7D9B-114D-81C4-1AABED1026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76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Orange">
    <p:bg>
      <p:bgPr>
        <a:solidFill>
          <a:srgbClr val="CC4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2510632"/>
            <a:ext cx="10515600" cy="1615005"/>
          </a:xfrm>
        </p:spPr>
        <p:txBody>
          <a:bodyPr anchor="t" anchorCtr="0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450" y="4185271"/>
            <a:ext cx="10515600" cy="1500187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B77293C-6DEF-7742-A530-510C34E266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78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4B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C4B00"/>
              </a:buClr>
              <a:defRPr/>
            </a:lvl1pPr>
            <a:lvl2pPr>
              <a:spcBef>
                <a:spcPts val="800"/>
              </a:spcBef>
              <a:buClr>
                <a:srgbClr val="CC4B00"/>
              </a:buClr>
              <a:defRPr/>
            </a:lvl2pPr>
            <a:lvl3pPr>
              <a:spcBef>
                <a:spcPts val="800"/>
              </a:spcBef>
              <a:buClr>
                <a:srgbClr val="CC4B00"/>
              </a:buClr>
              <a:defRPr/>
            </a:lvl3pPr>
            <a:lvl4pPr>
              <a:spcBef>
                <a:spcPts val="800"/>
              </a:spcBef>
              <a:buClr>
                <a:srgbClr val="CC4B00"/>
              </a:buClr>
              <a:defRPr/>
            </a:lvl4pPr>
            <a:lvl5pPr>
              <a:spcBef>
                <a:spcPts val="800"/>
              </a:spcBef>
              <a:buClr>
                <a:srgbClr val="CC4B00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98A60-84B6-B247-B15F-7FBF0527CFED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D0CF094-80D9-A14F-B728-535C6EC6B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626845-E94D-6B4B-AB3A-DC3784F422B1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5239110-EE21-ED45-BAF3-FA56592CC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EE36C4E-627F-114B-BA44-60C1FEC097EC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672050D-AEF0-7C4F-905E-29218DE11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8CA433-8EC7-C84A-A3F8-70A89797DB2E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DFFEC-D397-9A47-A884-1EAB419FA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965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974" y="524201"/>
            <a:ext cx="11060052" cy="699385"/>
          </a:xfrm>
        </p:spPr>
        <p:txBody>
          <a:bodyPr/>
          <a:lstStyle>
            <a:lvl1pPr>
              <a:defRPr>
                <a:solidFill>
                  <a:srgbClr val="CC4B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973" y="1342800"/>
            <a:ext cx="5247039" cy="4194727"/>
          </a:xfrm>
        </p:spPr>
        <p:txBody>
          <a:bodyPr lIns="0" tIns="0" rIns="0" bIns="0"/>
          <a:lstStyle>
            <a:lvl1pPr>
              <a:buClr>
                <a:srgbClr val="CC4B00"/>
              </a:buClr>
              <a:defRPr/>
            </a:lvl1pPr>
            <a:lvl2pPr>
              <a:spcBef>
                <a:spcPts val="800"/>
              </a:spcBef>
              <a:buClr>
                <a:srgbClr val="CC4B00"/>
              </a:buClr>
              <a:defRPr/>
            </a:lvl2pPr>
            <a:lvl3pPr>
              <a:spcBef>
                <a:spcPts val="800"/>
              </a:spcBef>
              <a:buClr>
                <a:srgbClr val="CC4B00"/>
              </a:buClr>
              <a:defRPr/>
            </a:lvl3pPr>
            <a:lvl4pPr>
              <a:spcBef>
                <a:spcPts val="800"/>
              </a:spcBef>
              <a:buClr>
                <a:srgbClr val="CC4B00"/>
              </a:buClr>
              <a:defRPr/>
            </a:lvl4pPr>
            <a:lvl5pPr>
              <a:spcBef>
                <a:spcPts val="800"/>
              </a:spcBef>
              <a:buClr>
                <a:srgbClr val="CC4B00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987" y="1342800"/>
            <a:ext cx="5247039" cy="4194727"/>
          </a:xfrm>
        </p:spPr>
        <p:txBody>
          <a:bodyPr lIns="0" tIns="0" rIns="0" bIns="0"/>
          <a:lstStyle>
            <a:lvl1pPr>
              <a:buClr>
                <a:srgbClr val="CC4B00"/>
              </a:buClr>
              <a:defRPr/>
            </a:lvl1pPr>
            <a:lvl2pPr>
              <a:spcBef>
                <a:spcPts val="800"/>
              </a:spcBef>
              <a:buClr>
                <a:srgbClr val="CC4B00"/>
              </a:buClr>
              <a:defRPr/>
            </a:lvl2pPr>
            <a:lvl3pPr>
              <a:spcBef>
                <a:spcPts val="800"/>
              </a:spcBef>
              <a:buClr>
                <a:srgbClr val="CC4B00"/>
              </a:buClr>
              <a:defRPr/>
            </a:lvl3pPr>
            <a:lvl4pPr>
              <a:spcBef>
                <a:spcPts val="800"/>
              </a:spcBef>
              <a:buClr>
                <a:srgbClr val="CC4B00"/>
              </a:buClr>
              <a:defRPr/>
            </a:lvl4pPr>
            <a:lvl5pPr>
              <a:spcBef>
                <a:spcPts val="800"/>
              </a:spcBef>
              <a:buClr>
                <a:srgbClr val="CC4B00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DAC8B5-D264-BF4D-A5AA-F4B07DA2F57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9DAFDA6-F826-EB4B-8015-67E8F3D6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6C21C2-6707-E540-995D-A7E2E0F7DC35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8873F39-1C54-814F-93C3-BCCE195A5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7AFD37B-C929-DD4C-B45D-C49B1AF8B62A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E93F957-D88E-E74B-91F1-892FE0BCD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A58698-4913-F04A-BE57-10477B192347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D34DC4A-3D54-CD4B-8881-E03B7D2439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64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A22D91-B333-D542-AF40-EF7AA0B12E88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38A0742-A1B2-A64F-AA41-01D5CCA2A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4B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2B170C-8650-464A-A82F-9AF84867535B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D13E042-C743-4244-B877-F7EC6F87A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0365E5-EB04-B542-A92B-46B2122933A6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60B71D1-9327-3948-A904-5B1839B3D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D36E63D-C143-5E43-AEF8-7774F976F4C4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28C2456-02C9-BE47-8E27-3F32389F3D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52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A49954-9E10-1144-886C-43904C7FFA77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52E4D3-5155-4C4D-9266-406B229DC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1479-FECA-EE45-993A-6CC136B7C0E4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5C1A-6AA0-244F-BCD2-246B087817E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D9B358-C5E3-834D-982A-0E8ECD27597F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8F2ADA5-E3CF-9D47-862A-2209C5D55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944C8A4-44BA-394A-8CA9-6C73136C37A1}"/>
              </a:ext>
            </a:extLst>
          </p:cNvPr>
          <p:cNvSpPr/>
          <p:nvPr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A04D15A-BACF-2F4C-A935-78F87603A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4F271C6-7D73-1D42-AB12-3BC1D803B321}"/>
              </a:ext>
            </a:extLst>
          </p:cNvPr>
          <p:cNvSpPr/>
          <p:nvPr userDrawn="1"/>
        </p:nvSpPr>
        <p:spPr>
          <a:xfrm>
            <a:off x="0" y="5835408"/>
            <a:ext cx="12192000" cy="1022592"/>
          </a:xfrm>
          <a:prstGeom prst="rect">
            <a:avLst/>
          </a:prstGeom>
          <a:solidFill>
            <a:srgbClr val="CC4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D828263-4309-0A40-96E1-9522ED8E4F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776" y="6030382"/>
            <a:ext cx="1940484" cy="5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1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974" y="524201"/>
            <a:ext cx="10515600" cy="1056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974" y="1581028"/>
            <a:ext cx="10515600" cy="4124033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974" y="6356350"/>
            <a:ext cx="17597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1641479-FECA-EE45-993A-6CC136B7C0E4}" type="datetimeFigureOut">
              <a:rPr lang="en-GB" smtClean="0"/>
              <a:pPr/>
              <a:t>03/10/2022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5466" y="6356350"/>
            <a:ext cx="3130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AFA5C1A-6AA0-244F-BCD2-246B087817E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54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873" r:id="rId23"/>
    <p:sldLayoutId id="2147483874" r:id="rId24"/>
    <p:sldLayoutId id="2147483875" r:id="rId25"/>
    <p:sldLayoutId id="214748387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4294-BD0A-2A4C-8BE9-1FE795CEA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91" y="334258"/>
            <a:ext cx="10653183" cy="498027"/>
          </a:xfrm>
        </p:spPr>
        <p:txBody>
          <a:bodyPr/>
          <a:lstStyle/>
          <a:p>
            <a:r>
              <a:rPr lang="en-US" b="1" dirty="0"/>
              <a:t>Cost of Living campaign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85AD0-BC4E-4D86-8C70-7ABD4ADF5536}"/>
              </a:ext>
            </a:extLst>
          </p:cNvPr>
          <p:cNvSpPr txBox="1"/>
          <p:nvPr/>
        </p:nvSpPr>
        <p:spPr>
          <a:xfrm>
            <a:off x="428391" y="891431"/>
            <a:ext cx="7420209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b="1" dirty="0">
                <a:cs typeface="Arial"/>
              </a:rPr>
              <a:t>Launched:</a:t>
            </a:r>
            <a:r>
              <a:rPr lang="en-US" dirty="0">
                <a:cs typeface="Arial"/>
              </a:rPr>
              <a:t> 6 September 2022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b="1" dirty="0">
              <a:cs typeface="Arial"/>
            </a:endParaRPr>
          </a:p>
          <a:p>
            <a:pPr fontAlgn="base"/>
            <a:r>
              <a:rPr lang="en-US" b="1" dirty="0">
                <a:cs typeface="Arial"/>
              </a:rPr>
              <a:t>Purpose: </a:t>
            </a:r>
            <a:r>
              <a:rPr lang="en-US" dirty="0">
                <a:cs typeface="Arial"/>
              </a:rPr>
              <a:t>support residents and businesses and promote the help and advice available to them.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>
              <a:cs typeface="Arial"/>
            </a:endParaRPr>
          </a:p>
          <a:p>
            <a:pPr fontAlgn="base"/>
            <a:r>
              <a:rPr lang="en-US" b="1" dirty="0">
                <a:cs typeface="Arial"/>
              </a:rPr>
              <a:t>Objectives: 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cs typeface="Arial"/>
              </a:rPr>
              <a:t>Signpost and demystify the financial support 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cs typeface="Arial"/>
              </a:rPr>
              <a:t>Help residents claim benefits they are entitled to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cs typeface="Arial"/>
              </a:rPr>
              <a:t>Increase awareness of other related support 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cs typeface="Arial"/>
              </a:rPr>
              <a:t>Promote the importance of seeking help early 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cs typeface="Arial"/>
              </a:rPr>
              <a:t>Influence national policy change</a:t>
            </a:r>
          </a:p>
          <a:p>
            <a:pPr fontAlgn="base"/>
            <a:endParaRPr lang="en-US" dirty="0">
              <a:cs typeface="Arial"/>
            </a:endParaRPr>
          </a:p>
          <a:p>
            <a:pPr fontAlgn="base"/>
            <a:r>
              <a:rPr lang="en-US" b="1" dirty="0">
                <a:cs typeface="Arial"/>
              </a:rPr>
              <a:t>Target audiences: 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ea typeface="+mn-lt"/>
                <a:cs typeface="+mn-lt"/>
              </a:rPr>
              <a:t>Existing benefits claimants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ea typeface="+mn-lt"/>
                <a:cs typeface="+mn-lt"/>
              </a:rPr>
              <a:t>Barely coping residents/staff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ea typeface="+mn-lt"/>
                <a:cs typeface="+mn-lt"/>
              </a:rPr>
              <a:t>Businesses</a:t>
            </a:r>
          </a:p>
          <a:p>
            <a:pPr marL="285750" indent="-285750" fontAlgn="base">
              <a:buFontTx/>
              <a:buChar char="-"/>
            </a:pPr>
            <a:r>
              <a:rPr lang="en-US" dirty="0">
                <a:ea typeface="+mn-lt"/>
                <a:cs typeface="+mn-lt"/>
              </a:rPr>
              <a:t>Stakeholders and partners</a:t>
            </a:r>
            <a:endParaRPr lang="en-US" dirty="0">
              <a:cs typeface="Arial"/>
            </a:endParaRPr>
          </a:p>
          <a:p>
            <a:pPr fontAlgn="base"/>
            <a:endParaRPr lang="en-US" dirty="0">
              <a:cs typeface="Arial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>
              <a:cs typeface="Arial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>
              <a:cs typeface="Arial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13C17980-710D-447E-A342-43F6E96BF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199" y="2067858"/>
            <a:ext cx="6127565" cy="353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8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C8E77-005A-8220-7358-9B8E9914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48" y="525211"/>
            <a:ext cx="11060052" cy="780724"/>
          </a:xfrm>
        </p:spPr>
        <p:txBody>
          <a:bodyPr/>
          <a:lstStyle/>
          <a:p>
            <a:r>
              <a:rPr lang="en-GB" b="1" dirty="0">
                <a:cs typeface="Arial"/>
              </a:rPr>
              <a:t>Approach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62D7D-8562-1F9A-7D5D-42F0F6426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9548" y="1268544"/>
            <a:ext cx="4942252" cy="4090856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Clear and simple signposting  </a:t>
            </a:r>
            <a:endParaRPr lang="en-GB" b="1" dirty="0"/>
          </a:p>
          <a:p>
            <a:r>
              <a:rPr lang="en-GB" dirty="0"/>
              <a:t>Staff provide the human face of the council</a:t>
            </a:r>
          </a:p>
          <a:p>
            <a:r>
              <a:rPr lang="en-GB" dirty="0">
                <a:cs typeface="Arial"/>
              </a:rPr>
              <a:t>Dedicated phone number, email and web page</a:t>
            </a:r>
          </a:p>
          <a:p>
            <a:r>
              <a:rPr lang="en-GB" dirty="0">
                <a:cs typeface="Arial"/>
              </a:rPr>
              <a:t>Leaflet, posters, social and digital assets, backs of letters</a:t>
            </a:r>
          </a:p>
          <a:p>
            <a:r>
              <a:rPr lang="en-US" dirty="0">
                <a:cs typeface="Arial"/>
              </a:rPr>
              <a:t>Co-designed a campaign toolkit with VCS partners</a:t>
            </a:r>
          </a:p>
          <a:p>
            <a:r>
              <a:rPr lang="en-US" dirty="0">
                <a:cs typeface="Arial"/>
              </a:rPr>
              <a:t>Piggybacking onto other activity</a:t>
            </a:r>
          </a:p>
          <a:p>
            <a:endParaRPr lang="en-US" dirty="0">
              <a:cs typeface="Arial"/>
            </a:endParaRPr>
          </a:p>
          <a:p>
            <a:endParaRPr lang="en-GB" dirty="0">
              <a:cs typeface="Arial"/>
            </a:endParaRPr>
          </a:p>
          <a:p>
            <a:endParaRPr lang="en-GB" dirty="0">
              <a:cs typeface="Arial"/>
            </a:endParaRPr>
          </a:p>
          <a:p>
            <a:endParaRPr lang="en-GB" b="1" dirty="0">
              <a:cs typeface="Arial"/>
            </a:endParaRPr>
          </a:p>
          <a:p>
            <a:endParaRPr lang="en-GB" dirty="0">
              <a:cs typeface="Arial"/>
            </a:endParaRPr>
          </a:p>
          <a:p>
            <a:pPr marL="0" indent="0">
              <a:buNone/>
            </a:pPr>
            <a:endParaRPr lang="en-GB" b="1" dirty="0">
              <a:cs typeface="Arial"/>
            </a:endParaRPr>
          </a:p>
          <a:p>
            <a:pPr marL="0" indent="0">
              <a:buNone/>
            </a:pPr>
            <a:endParaRPr lang="en-GB" b="1" dirty="0">
              <a:cs typeface="Arial"/>
            </a:endParaRPr>
          </a:p>
        </p:txBody>
      </p:sp>
      <p:pic>
        <p:nvPicPr>
          <p:cNvPr id="6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436D3224-D3F7-777F-122C-9F49F83A0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8005" y="189221"/>
            <a:ext cx="1915717" cy="27059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5C64D7-CE4B-4F78-99C4-28A3244B7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499" y="525211"/>
            <a:ext cx="1857364" cy="2629202"/>
          </a:xfrm>
          <a:prstGeom prst="rect">
            <a:avLst/>
          </a:prstGeom>
        </p:spPr>
      </p:pic>
      <p:pic>
        <p:nvPicPr>
          <p:cNvPr id="9" name="Picture 5" descr="A person wearing headphones&#10;&#10;Description automatically generated">
            <a:extLst>
              <a:ext uri="{FF2B5EF4-FFF2-40B4-BE49-F238E27FC236}">
                <a16:creationId xmlns:a16="http://schemas.microsoft.com/office/drawing/2014/main" id="{83BE4EC5-89A8-4BBA-B270-C0978DD16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158" y="3004034"/>
            <a:ext cx="1913049" cy="2705972"/>
          </a:xfrm>
          <a:prstGeom prst="rect">
            <a:avLst/>
          </a:prstGeom>
        </p:spPr>
      </p:pic>
      <p:pic>
        <p:nvPicPr>
          <p:cNvPr id="11" name="Picture 4" descr="Text, website&#10;&#10;Description automatically generated">
            <a:extLst>
              <a:ext uri="{FF2B5EF4-FFF2-40B4-BE49-F238E27FC236}">
                <a16:creationId xmlns:a16="http://schemas.microsoft.com/office/drawing/2014/main" id="{E30F94FC-F9B6-4AA9-81BA-DC154020E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829" y="448441"/>
            <a:ext cx="1970362" cy="2705972"/>
          </a:xfrm>
          <a:prstGeom prst="rect">
            <a:avLst/>
          </a:prstGeom>
        </p:spPr>
      </p:pic>
      <p:pic>
        <p:nvPicPr>
          <p:cNvPr id="14" name="Picture 13" descr="A person wearing headphones&#10;&#10;Description automatically generated with medium confidence">
            <a:extLst>
              <a:ext uri="{FF2B5EF4-FFF2-40B4-BE49-F238E27FC236}">
                <a16:creationId xmlns:a16="http://schemas.microsoft.com/office/drawing/2014/main" id="{11D74005-7073-45CA-AEEF-2A06A891C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2767" y="3452040"/>
            <a:ext cx="3945465" cy="206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91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2AAE8-BC68-44DB-9262-93FA985A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Highlights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F4AC8-5CA6-4F22-9158-B1367551CA57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510315" y="4876800"/>
            <a:ext cx="10515600" cy="787398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endParaRPr lang="en-US" dirty="0"/>
          </a:p>
          <a:p>
            <a:endParaRPr lang="en-US" dirty="0">
              <a:cs typeface="Arial"/>
            </a:endParaRPr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2D12EA1-C7E4-8198-8AA3-CD94C3137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323128"/>
              </p:ext>
            </p:extLst>
          </p:nvPr>
        </p:nvGraphicFramePr>
        <p:xfrm>
          <a:off x="538145" y="1130301"/>
          <a:ext cx="10239922" cy="3696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671">
                  <a:extLst>
                    <a:ext uri="{9D8B030D-6E8A-4147-A177-3AD203B41FA5}">
                      <a16:colId xmlns:a16="http://schemas.microsoft.com/office/drawing/2014/main" val="4272691489"/>
                    </a:ext>
                  </a:extLst>
                </a:gridCol>
                <a:gridCol w="8752251">
                  <a:extLst>
                    <a:ext uri="{9D8B030D-6E8A-4147-A177-3AD203B41FA5}">
                      <a16:colId xmlns:a16="http://schemas.microsoft.com/office/drawing/2014/main" val="2252522014"/>
                    </a:ext>
                  </a:extLst>
                </a:gridCol>
              </a:tblGrid>
              <a:tr h="490596">
                <a:tc>
                  <a:txBody>
                    <a:bodyPr/>
                    <a:lstStyle/>
                    <a:p>
                      <a:r>
                        <a:rPr lang="en-GB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29237"/>
                  </a:ext>
                </a:extLst>
              </a:tr>
              <a:tr h="873399">
                <a:tc>
                  <a:txBody>
                    <a:bodyPr/>
                    <a:lstStyle/>
                    <a:p>
                      <a:r>
                        <a:rPr lang="en-GB" dirty="0"/>
                        <a:t>6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Leader letter calling for support; Social media live; posters and leaflets in council and community outlets; cost of living pages updated, Estate Notice Boards. Staff campaign launched.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83454"/>
                  </a:ext>
                </a:extLst>
              </a:tr>
              <a:tr h="611379">
                <a:tc>
                  <a:txBody>
                    <a:bodyPr/>
                    <a:lstStyle/>
                    <a:p>
                      <a:r>
                        <a:rPr lang="en-GB" dirty="0"/>
                        <a:t>9 – 10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Back to school mailing + programmatic advertising to parents</a:t>
                      </a:r>
                    </a:p>
                    <a:p>
                      <a:r>
                        <a:rPr lang="en-US" dirty="0"/>
                        <a:t>Leaseholder mailing 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10688"/>
                  </a:ext>
                </a:extLst>
              </a:tr>
              <a:tr h="406071">
                <a:tc>
                  <a:txBody>
                    <a:bodyPr/>
                    <a:lstStyle/>
                    <a:p>
                      <a:r>
                        <a:rPr lang="en-GB" dirty="0"/>
                        <a:t>15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Double page spread in Islingtonlife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38972"/>
                  </a:ext>
                </a:extLst>
              </a:tr>
              <a:tr h="349360">
                <a:tc>
                  <a:txBody>
                    <a:bodyPr/>
                    <a:lstStyle/>
                    <a:p>
                      <a:r>
                        <a:rPr lang="en-GB" dirty="0"/>
                        <a:t>22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Emergency declaration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456993"/>
                  </a:ext>
                </a:extLst>
              </a:tr>
              <a:tr h="388720">
                <a:tc>
                  <a:txBody>
                    <a:bodyPr/>
                    <a:lstStyle/>
                    <a:p>
                      <a:r>
                        <a:rPr lang="en-GB" dirty="0"/>
                        <a:t>26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VCS and member toolkit distribution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476632"/>
                  </a:ext>
                </a:extLst>
              </a:tr>
              <a:tr h="490596">
                <a:tc>
                  <a:txBody>
                    <a:bodyPr/>
                    <a:lstStyle/>
                    <a:p>
                      <a:r>
                        <a:rPr lang="en-GB" dirty="0"/>
                        <a:t>30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Tribune cost of living special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90743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2FC8F60-9C15-40C6-9733-2168E67232E6}"/>
              </a:ext>
            </a:extLst>
          </p:cNvPr>
          <p:cNvSpPr txBox="1"/>
          <p:nvPr/>
        </p:nvSpPr>
        <p:spPr>
          <a:xfrm>
            <a:off x="538145" y="5063067"/>
            <a:ext cx="10515600" cy="6646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GB" b="1" dirty="0"/>
              <a:t>Outcomes: </a:t>
            </a:r>
            <a:r>
              <a:rPr lang="en-GB" dirty="0"/>
              <a:t>800+ signed up to bulletin, thousands of visits to the web page, hundreds of calls to 8222, </a:t>
            </a:r>
          </a:p>
          <a:p>
            <a:pPr algn="l"/>
            <a:r>
              <a:rPr lang="en-GB" dirty="0"/>
              <a:t>over 30k leaflets being distributed from next week. </a:t>
            </a:r>
          </a:p>
        </p:txBody>
      </p:sp>
    </p:spTree>
    <p:extLst>
      <p:ext uri="{BB962C8B-B14F-4D97-AF65-F5344CB8AC3E}">
        <p14:creationId xmlns:p14="http://schemas.microsoft.com/office/powerpoint/2010/main" val="203611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2AAE8-BC68-44DB-9262-93FA985A1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74" y="634269"/>
            <a:ext cx="10515600" cy="601866"/>
          </a:xfrm>
        </p:spPr>
        <p:txBody>
          <a:bodyPr/>
          <a:lstStyle/>
          <a:p>
            <a:r>
              <a:rPr lang="en-GB" b="1" dirty="0"/>
              <a:t>What’s coming up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430D55A-E32A-4F2B-BBB7-C21D90CF64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974" y="1380791"/>
            <a:ext cx="9736266" cy="3765731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dirty="0"/>
              <a:t>Cost of living summit – 3 October</a:t>
            </a:r>
          </a:p>
          <a:p>
            <a:r>
              <a:rPr lang="en-US" dirty="0"/>
              <a:t>20k leaflets distributed to VCS – w/c 3 October </a:t>
            </a:r>
          </a:p>
          <a:p>
            <a:r>
              <a:rPr lang="en-US" dirty="0"/>
              <a:t>15k leaflets distributed in the rent statement – mid October</a:t>
            </a:r>
          </a:p>
          <a:p>
            <a:r>
              <a:rPr lang="en-US" dirty="0"/>
              <a:t>Cost of living support listed in SHINE mailing – from 3 October</a:t>
            </a:r>
          </a:p>
          <a:p>
            <a:r>
              <a:rPr lang="en-US" dirty="0"/>
              <a:t>First cost of living e-bulletin (focus on energy savings and support) – w/c 10 October</a:t>
            </a:r>
          </a:p>
          <a:p>
            <a:r>
              <a:rPr lang="en-US" dirty="0"/>
              <a:t>Expand campaign to cover other areas of support (e.g. housing and  energy)</a:t>
            </a:r>
          </a:p>
          <a:p>
            <a:r>
              <a:rPr lang="en-US" dirty="0"/>
              <a:t>Develop an approach for the cost of doing business </a:t>
            </a:r>
          </a:p>
          <a:p>
            <a:endParaRPr lang="en-US" dirty="0"/>
          </a:p>
          <a:p>
            <a:endParaRPr lang="en-US" dirty="0">
              <a:cs typeface="Arial"/>
            </a:endParaRPr>
          </a:p>
          <a:p>
            <a:endParaRPr lang="en-GB" dirty="0">
              <a:cs typeface="Arial"/>
            </a:endParaRPr>
          </a:p>
          <a:p>
            <a:endParaRPr lang="en-GB" dirty="0">
              <a:cs typeface="Arial"/>
            </a:endParaRPr>
          </a:p>
          <a:p>
            <a:endParaRPr lang="en-GB" b="1" dirty="0">
              <a:cs typeface="Arial"/>
            </a:endParaRPr>
          </a:p>
          <a:p>
            <a:endParaRPr lang="en-GB" dirty="0">
              <a:cs typeface="Arial"/>
            </a:endParaRPr>
          </a:p>
          <a:p>
            <a:pPr marL="0" indent="0">
              <a:buNone/>
            </a:pPr>
            <a:endParaRPr lang="en-GB" b="1" dirty="0">
              <a:cs typeface="Arial"/>
            </a:endParaRPr>
          </a:p>
          <a:p>
            <a:pPr marL="0" indent="0">
              <a:buNone/>
            </a:pPr>
            <a:endParaRPr lang="en-GB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364475"/>
      </p:ext>
    </p:extLst>
  </p:cSld>
  <p:clrMapOvr>
    <a:masterClrMapping/>
  </p:clrMapOvr>
</p:sld>
</file>

<file path=ppt/theme/theme1.xml><?xml version="1.0" encoding="utf-8"?>
<a:theme xmlns:a="http://schemas.openxmlformats.org/drawingml/2006/main" name="IS2022">
  <a:themeElements>
    <a:clrScheme name="IS20202 0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88647"/>
      </a:accent1>
      <a:accent2>
        <a:srgbClr val="CC4B00"/>
      </a:accent2>
      <a:accent3>
        <a:srgbClr val="767676"/>
      </a:accent3>
      <a:accent4>
        <a:srgbClr val="8960C3"/>
      </a:accent4>
      <a:accent5>
        <a:srgbClr val="008299"/>
      </a:accent5>
      <a:accent6>
        <a:srgbClr val="E01F59"/>
      </a:accent6>
      <a:hlink>
        <a:srgbClr val="047CB3"/>
      </a:hlink>
      <a:folHlink>
        <a:srgbClr val="8960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Islington_2022" id="{D7D33035-B56B-804C-B2EA-CFDFCFBE6BA9}" vid="{7E64DB91-7BDA-0341-B0C6-E60DE3974F2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8f3cbc-5582-48ac-82db-3e44bcece089">
      <Terms xmlns="http://schemas.microsoft.com/office/infopath/2007/PartnerControls"/>
    </lcf76f155ced4ddcb4097134ff3c332f>
    <Image xmlns="538f3cbc-5582-48ac-82db-3e44bcece089" xsi:nil="true"/>
    <Thumbnail xmlns="538f3cbc-5582-48ac-82db-3e44bcece089" xsi:nil="true"/>
    <TaxCatchAll xmlns="6b8b859e-3e5f-4a49-a0ae-ea87d137e98a" xsi:nil="true"/>
    <SharedWithUsers xmlns="6b8b859e-3e5f-4a49-a0ae-ea87d137e98a">
      <UserInfo>
        <DisplayName>Laitner, Caroline</DisplayName>
        <AccountId>23</AccountId>
        <AccountType/>
      </UserInfo>
      <UserInfo>
        <DisplayName>Bays, Louise</DisplayName>
        <AccountId>2440</AccountId>
        <AccountType/>
      </UserInfo>
      <UserInfo>
        <DisplayName>Rolle, Helen</DisplayName>
        <AccountId>42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2A8A69C9E5034A850CADB159E0B8CF" ma:contentTypeVersion="18" ma:contentTypeDescription="Create a new document." ma:contentTypeScope="" ma:versionID="4136b1e5aff4d59d08659a3c80d9cb87">
  <xsd:schema xmlns:xsd="http://www.w3.org/2001/XMLSchema" xmlns:xs="http://www.w3.org/2001/XMLSchema" xmlns:p="http://schemas.microsoft.com/office/2006/metadata/properties" xmlns:ns2="538f3cbc-5582-48ac-82db-3e44bcece089" xmlns:ns3="6b8b859e-3e5f-4a49-a0ae-ea87d137e98a" targetNamespace="http://schemas.microsoft.com/office/2006/metadata/properties" ma:root="true" ma:fieldsID="d5217c27560134fd46f1735eaff49a4b" ns2:_="" ns3:_="">
    <xsd:import namespace="538f3cbc-5582-48ac-82db-3e44bcece089"/>
    <xsd:import namespace="6b8b859e-3e5f-4a49-a0ae-ea87d137e9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Thumbnail" minOccurs="0"/>
                <xsd:element ref="ns2:Imag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8f3cbc-5582-48ac-82db-3e44bcece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Thumbnail" ma:index="21" nillable="true" ma:displayName="Thumbnail" ma:format="Thumbnail" ma:internalName="Thumbnail">
      <xsd:simpleType>
        <xsd:restriction base="dms:Unknown"/>
      </xsd:simpleType>
    </xsd:element>
    <xsd:element name="Image" ma:index="22" nillable="true" ma:displayName="Image" ma:format="Thumbnail" ma:internalName="Imag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5ce72b2-2fa2-4114-b357-87efa3ebfe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859e-3e5f-4a49-a0ae-ea87d137e9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304c67e7-f72b-4466-93ef-78988ce48f6f}" ma:internalName="TaxCatchAll" ma:showField="CatchAllData" ma:web="6b8b859e-3e5f-4a49-a0ae-ea87d137e9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0827A9-2A4B-485F-8135-810ECB23D0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8B2D57-197D-4ACB-85AC-BAAE817BA868}">
  <ds:schemaRefs>
    <ds:schemaRef ds:uri="1e9e3aa2-e379-4e9b-9eb9-383335dddbc9"/>
    <ds:schemaRef ds:uri="538f3cbc-5582-48ac-82db-3e44bcece089"/>
    <ds:schemaRef ds:uri="6b8b859e-3e5f-4a49-a0ae-ea87d137e98a"/>
    <ds:schemaRef ds:uri="f4e307ef-be34-4a90-928b-85dfcd7bb97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E0982F4-CB85-467C-BC01-F6014B844944}">
  <ds:schemaRefs>
    <ds:schemaRef ds:uri="538f3cbc-5582-48ac-82db-3e44bcece089"/>
    <ds:schemaRef ds:uri="6b8b859e-3e5f-4a49-a0ae-ea87d137e9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(2022-04-14) Widescreen presentation (1)</Template>
  <TotalTime>0</TotalTime>
  <Words>317</Words>
  <Application>Microsoft Office PowerPoint</Application>
  <PresentationFormat>Widescreen</PresentationFormat>
  <Paragraphs>63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IS2022</vt:lpstr>
      <vt:lpstr>Cost of Living campaign</vt:lpstr>
      <vt:lpstr>Approach</vt:lpstr>
      <vt:lpstr>Highlights so far</vt:lpstr>
      <vt:lpstr>What’s coming up </vt:lpstr>
    </vt:vector>
  </TitlesOfParts>
  <Company>London Borough of Islington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here, and  can go across two lines</dc:title>
  <dc:creator>Seaton-Smith, Christine</dc:creator>
  <cp:lastModifiedBy>Charlton Brown</cp:lastModifiedBy>
  <cp:revision>18</cp:revision>
  <dcterms:created xsi:type="dcterms:W3CDTF">2022-04-20T15:35:50Z</dcterms:created>
  <dcterms:modified xsi:type="dcterms:W3CDTF">2022-10-03T09:05:01Z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0x010100A52A8A69C9E5034A850CADB159E0B8CF</vt:lpwstr>
  </property>
  <property fmtid="{D5CDD505-2E9C-101B-9397-08002B2CF9AE}" pid="3" name="RecordsSeries">
    <vt:lpwstr/>
  </property>
  <property fmtid="{D5CDD505-2E9C-101B-9397-08002B2CF9AE}" pid="4" name="Involved Teams">
    <vt:lpwstr>1528;#Communication and Change Publishing Team|058b8a09-0bcd-451e-8d47-afc69d8be651</vt:lpwstr>
  </property>
  <property fmtid="{D5CDD505-2E9C-101B-9397-08002B2CF9AE}" pid="5" name="Involved TeamsTaxHTField0">
    <vt:lpwstr>Communication and Change Publishing Team|058b8a09-0bcd-451e-8d47-afc69d8be651</vt:lpwstr>
  </property>
  <property fmtid="{D5CDD505-2E9C-101B-9397-08002B2CF9AE}" pid="6" name="c96fb2fb72de4de78ba8fe87aa837b5e">
    <vt:lpwstr>Communications|39e3c23f-dc56-4aba-86a2-372111e6b9b8</vt:lpwstr>
  </property>
  <property fmtid="{D5CDD505-2E9C-101B-9397-08002B2CF9AE}" pid="7" name="FunctionalArea">
    <vt:lpwstr>5;#Communications|39e3c23f-dc56-4aba-86a2-372111e6b9b8</vt:lpwstr>
  </property>
  <property fmtid="{D5CDD505-2E9C-101B-9397-08002B2CF9AE}" pid="8" name="d9988a70b12c4af6a05dcb8874945a04">
    <vt:lpwstr/>
  </property>
  <property fmtid="{D5CDD505-2E9C-101B-9397-08002B2CF9AE}" pid="9" name="SeriesTag">
    <vt:lpwstr/>
  </property>
  <property fmtid="{D5CDD505-2E9C-101B-9397-08002B2CF9AE}" pid="10" name="SubjectTags">
    <vt:lpwstr/>
  </property>
  <property fmtid="{D5CDD505-2E9C-101B-9397-08002B2CF9AE}" pid="11" name="ProtectiveZone">
    <vt:lpwstr>Protected</vt:lpwstr>
  </property>
  <property fmtid="{D5CDD505-2E9C-101B-9397-08002B2CF9AE}" pid="12" name="k2f552cf5a97436692cf62d3beff7eb8">
    <vt:lpwstr/>
  </property>
  <property fmtid="{D5CDD505-2E9C-101B-9397-08002B2CF9AE}" pid="13" name="TaxCatchAll">
    <vt:lpwstr>1528;#Communication and Change Publishing Team|058b8a09-0bcd-451e-8d47-afc69d8be651;#5;#Communications|39e3c23f-dc56-4aba-86a2-372111e6b9b8;#291;#Branding|472c01dc-d871-4c5d-b949-258f5d56872a</vt:lpwstr>
  </property>
  <property fmtid="{D5CDD505-2E9C-101B-9397-08002B2CF9AE}" pid="14" name="Owning Team">
    <vt:lpwstr>1528;#Communication and Change Publishing Team|058b8a09-0bcd-451e-8d47-afc69d8be651</vt:lpwstr>
  </property>
  <property fmtid="{D5CDD505-2E9C-101B-9397-08002B2CF9AE}" pid="15" name="Records Type">
    <vt:lpwstr>291;#Branding|472c01dc-d871-4c5d-b949-258f5d56872a</vt:lpwstr>
  </property>
  <property fmtid="{D5CDD505-2E9C-101B-9397-08002B2CF9AE}" pid="16" name="Records TypeTaxHTField0">
    <vt:lpwstr>Branding|472c01dc-d871-4c5d-b949-258f5d56872a</vt:lpwstr>
  </property>
  <property fmtid="{D5CDD505-2E9C-101B-9397-08002B2CF9AE}" pid="17" name="Owning TeamTaxHTField0">
    <vt:lpwstr>Communication and Change Publishing Team|058b8a09-0bcd-451e-8d47-afc69d8be651</vt:lpwstr>
  </property>
  <property fmtid="{D5CDD505-2E9C-101B-9397-08002B2CF9AE}" pid="18" name="g46d15b1ec8c4177bccc4a36f9126eda">
    <vt:lpwstr/>
  </property>
  <property fmtid="{D5CDD505-2E9C-101B-9397-08002B2CF9AE}" pid="19" name="ReferenceDate">
    <vt:filetime>2022-04-14T15:05:53Z</vt:filetime>
  </property>
  <property fmtid="{D5CDD505-2E9C-101B-9397-08002B2CF9AE}" pid="20" name="OriginalFilename">
    <vt:lpwstr>Widescreen presentation.potx</vt:lpwstr>
  </property>
  <property fmtid="{D5CDD505-2E9C-101B-9397-08002B2CF9AE}" pid="21" name="MediaServiceImageTags">
    <vt:lpwstr/>
  </property>
</Properties>
</file>